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73" r:id="rId1"/>
  </p:sldMasterIdLst>
  <p:sldIdLst>
    <p:sldId id="256" r:id="rId2"/>
    <p:sldId id="257" r:id="rId3"/>
    <p:sldId id="311" r:id="rId4"/>
    <p:sldId id="269" r:id="rId5"/>
    <p:sldId id="303" r:id="rId6"/>
    <p:sldId id="304" r:id="rId7"/>
    <p:sldId id="305" r:id="rId8"/>
    <p:sldId id="308" r:id="rId9"/>
    <p:sldId id="309" r:id="rId10"/>
    <p:sldId id="310" r:id="rId11"/>
    <p:sldId id="271" r:id="rId12"/>
    <p:sldId id="280" r:id="rId13"/>
    <p:sldId id="272" r:id="rId14"/>
    <p:sldId id="273" r:id="rId15"/>
    <p:sldId id="281" r:id="rId16"/>
    <p:sldId id="277" r:id="rId17"/>
    <p:sldId id="278" r:id="rId18"/>
    <p:sldId id="279" r:id="rId19"/>
    <p:sldId id="294" r:id="rId20"/>
    <p:sldId id="295" r:id="rId21"/>
    <p:sldId id="312" r:id="rId22"/>
    <p:sldId id="296" r:id="rId23"/>
    <p:sldId id="297" r:id="rId24"/>
    <p:sldId id="298" r:id="rId25"/>
    <p:sldId id="299" r:id="rId26"/>
    <p:sldId id="300" r:id="rId27"/>
    <p:sldId id="301" r:id="rId28"/>
    <p:sldId id="302" r:id="rId2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02" y="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4841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45067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44958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397895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794099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67068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499115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76749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5692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9240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398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95524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1115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94014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8602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458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8" name="Group 48"/>
          <p:cNvGrpSpPr/>
          <p:nvPr/>
        </p:nvGrpSpPr>
        <p:grpSpPr>
          <a:xfrm>
            <a:off x="20421" y="749"/>
            <a:ext cx="1952272" cy="6852504"/>
            <a:chOff x="6627813" y="196102"/>
            <a:chExt cx="1952625" cy="5677649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6102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0E8223-1456-4ACB-86E9-59A50831D0FF}" type="datetimeFigureOut">
              <a:rPr lang="en-US" smtClean="0"/>
              <a:pPr/>
              <a:t>4/16/2019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A58DA513-5CE7-4F3E-BA2D-60092E57D57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00205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  <p:sldLayoutId id="2147483785" r:id="rId12"/>
    <p:sldLayoutId id="2147483786" r:id="rId13"/>
    <p:sldLayoutId id="2147483787" r:id="rId14"/>
    <p:sldLayoutId id="2147483788" r:id="rId15"/>
    <p:sldLayoutId id="2147483789" r:id="rId16"/>
  </p:sldLayoutIdLst>
  <p:txStyles>
    <p:titleStyle>
      <a:lvl1pPr algn="l" defTabSz="457200" rtl="1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rtl="1" eaLnBrk="1" hangingPunct="1">
        <a:defRPr>
          <a:solidFill>
            <a:schemeClr val="tx2"/>
          </a:solidFill>
        </a:defRPr>
      </a:lvl2pPr>
      <a:lvl3pPr rtl="1" eaLnBrk="1" hangingPunct="1">
        <a:defRPr>
          <a:solidFill>
            <a:schemeClr val="tx2"/>
          </a:solidFill>
        </a:defRPr>
      </a:lvl3pPr>
      <a:lvl4pPr rtl="1" eaLnBrk="1" hangingPunct="1">
        <a:defRPr>
          <a:solidFill>
            <a:schemeClr val="tx2"/>
          </a:solidFill>
        </a:defRPr>
      </a:lvl4pPr>
      <a:lvl5pPr rtl="1" eaLnBrk="1" hangingPunct="1">
        <a:defRPr>
          <a:solidFill>
            <a:schemeClr val="tx2"/>
          </a:solidFill>
        </a:defRPr>
      </a:lvl5pPr>
      <a:lvl6pPr rtl="1" eaLnBrk="1" hangingPunct="1">
        <a:defRPr>
          <a:solidFill>
            <a:schemeClr val="tx2"/>
          </a:solidFill>
        </a:defRPr>
      </a:lvl6pPr>
      <a:lvl7pPr rtl="1" eaLnBrk="1" hangingPunct="1">
        <a:defRPr>
          <a:solidFill>
            <a:schemeClr val="tx2"/>
          </a:solidFill>
        </a:defRPr>
      </a:lvl7pPr>
      <a:lvl8pPr rtl="1" eaLnBrk="1" hangingPunct="1">
        <a:defRPr>
          <a:solidFill>
            <a:schemeClr val="tx2"/>
          </a:solidFill>
        </a:defRPr>
      </a:lvl8pPr>
      <a:lvl9pPr rtl="1" eaLnBrk="1" hangingPunct="1">
        <a:defRPr>
          <a:solidFill>
            <a:schemeClr val="tx2"/>
          </a:solidFill>
        </a:defRPr>
      </a:lvl9pPr>
    </p:titleStyle>
    <p:bodyStyle>
      <a:lvl1pPr marL="342900" indent="-3429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r" defTabSz="457200" rtl="1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4572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wmf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mf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wm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13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98075" y="-47726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6000" dirty="0" smtClean="0">
                <a:solidFill>
                  <a:srgbClr val="FF0000"/>
                </a:solidFill>
                <a:cs typeface="B Titr" pitchFamily="2" charset="-78"/>
              </a:rPr>
              <a:t>بسم الله الرحمن الرحیم</a:t>
            </a:r>
            <a:endParaRPr lang="en-US" sz="60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707980"/>
            <a:ext cx="7406640" cy="644820"/>
          </a:xfrm>
        </p:spPr>
        <p:txBody>
          <a:bodyPr>
            <a:normAutofit/>
          </a:bodyPr>
          <a:lstStyle/>
          <a:p>
            <a:pPr algn="ctr"/>
            <a:r>
              <a:rPr lang="fa-IR" sz="2400" dirty="0" smtClean="0">
                <a:solidFill>
                  <a:schemeClr val="tx1"/>
                </a:solidFill>
                <a:cs typeface="B Titr" pitchFamily="2" charset="-78"/>
              </a:rPr>
              <a:t>دوره مبانی </a:t>
            </a:r>
            <a:r>
              <a:rPr lang="en-US" sz="2400" dirty="0" smtClean="0">
                <a:solidFill>
                  <a:schemeClr val="tx1"/>
                </a:solidFill>
                <a:cs typeface="B Titr" pitchFamily="2" charset="-78"/>
              </a:rPr>
              <a:t>HSE</a:t>
            </a:r>
            <a:endParaRPr lang="fa-IR" sz="2400" dirty="0" smtClean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19200" y="2095558"/>
            <a:ext cx="5867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rtl="1"/>
            <a:r>
              <a:rPr lang="fa-IR" sz="2400" dirty="0">
                <a:cs typeface="B Titr" pitchFamily="2" charset="-78"/>
              </a:rPr>
              <a:t>سازمان نظام مهندسی استان چهارمحال و بختیاری</a:t>
            </a:r>
            <a:endParaRPr lang="en-US" sz="2400" dirty="0">
              <a:cs typeface="B Titr" pitchFamily="2" charset="-78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943100" y="4876800"/>
            <a:ext cx="4419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rtl="1"/>
            <a:r>
              <a:rPr lang="fa-IR" b="1" dirty="0" smtClean="0">
                <a:latin typeface=" b titr"/>
                <a:cs typeface="B Lotus" panose="00000400000000000000" pitchFamily="2" charset="-78"/>
              </a:rPr>
              <a:t>مدرس</a:t>
            </a:r>
            <a:r>
              <a:rPr lang="fa-IR" dirty="0" smtClean="0">
                <a:latin typeface=" b titr"/>
                <a:cs typeface="B Lotus" panose="00000400000000000000" pitchFamily="2" charset="-78"/>
              </a:rPr>
              <a:t>: دکترسیاوش صادقی</a:t>
            </a:r>
          </a:p>
          <a:p>
            <a:pPr algn="ctr" rtl="1"/>
            <a:r>
              <a:rPr lang="fa-IR" dirty="0" smtClean="0">
                <a:latin typeface=" b titr"/>
                <a:cs typeface="B Lotus" panose="00000400000000000000" pitchFamily="2" charset="-78"/>
              </a:rPr>
              <a:t>فروردین 1398</a:t>
            </a:r>
            <a:endParaRPr lang="en-US" dirty="0">
              <a:latin typeface=" b titr"/>
              <a:cs typeface="B Lotus" panose="00000400000000000000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Titr" pitchFamily="2" charset="-78"/>
              </a:rPr>
              <a:t>پیشگیری از بیماری های شغلی</a:t>
            </a:r>
            <a:r>
              <a:rPr lang="en-US" sz="3200" b="1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en-US" sz="3200" b="1" dirty="0">
                <a:solidFill>
                  <a:srgbClr val="FF0000"/>
                </a:solidFill>
                <a:cs typeface="B Titr" pitchFamily="2" charset="-78"/>
              </a:rPr>
            </a:br>
            <a:endParaRPr lang="fa-IR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1676400"/>
            <a:ext cx="6858000" cy="4234822"/>
          </a:xfrm>
        </p:spPr>
        <p:txBody>
          <a:bodyPr>
            <a:noAutofit/>
          </a:bodyPr>
          <a:lstStyle/>
          <a:p>
            <a:pPr algn="justLow">
              <a:lnSpc>
                <a:spcPct val="150000"/>
              </a:lnSpc>
              <a:buNone/>
              <a:defRPr/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Low">
              <a:lnSpc>
                <a:spcPct val="150000"/>
              </a:lnSpc>
              <a:buNone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پیشگیری نوع اول : از طریق کاهش شدت مواجهه با مواد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خطرناک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Low">
              <a:lnSpc>
                <a:spcPct val="150000"/>
              </a:lnSpc>
              <a:buNone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پیشگیری نوع دوم : از طریق شناسایی مشکل سلامتی قبل از بروز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علائم کلینیکی 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Low">
              <a:lnSpc>
                <a:spcPct val="150000"/>
              </a:lnSpc>
              <a:buNone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پیشگیری نوع سوم : از طریق به حداقل رساندن اثرات سوء بالینی یک بیماری یا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مواجهه </a:t>
            </a: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بر سلامتی فرد . ( طب کار بالینی )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233201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6096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حوادث چگونه رخ مي دهند: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9050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88% اعمال ناايمن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10% شرايط ناايمن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2% موارد اضطراري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4" name="Picture 3" descr="CSAFE01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981200"/>
            <a:ext cx="2814494" cy="48768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433981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برخي از اعمال نا ايمن عبارتند از: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9050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عدم استفاده از وسايل استحفاظ فردي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بي احتياطي و سهل انگاري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حمل نادرست بار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چرخاندن و بازي كردن با ابزار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پوشيدن لباسهاي گشاد در هنگام كار با ماشينها و قطعات چرخان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ايستادن و نشستن روي بار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استفاده از ابزار ناقص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6096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برخي از اعمال نا ايمن عبارتند از: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4478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20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دويدن و شوخي كردن در هنگام كار</a:t>
            </a:r>
          </a:p>
          <a:p>
            <a:pPr algn="r">
              <a:lnSpc>
                <a:spcPct val="20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حمل بشكه هاي محتوي مواد شيميايي به صورت غلطان</a:t>
            </a:r>
          </a:p>
          <a:p>
            <a:pPr algn="r">
              <a:lnSpc>
                <a:spcPct val="20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سوار شدن بر  وسيله نقليه اي كه صندلي براي نشستن ندارد مانند عقب وانت، روي گلگير تراكتور، كناره هاي جرثقيل و غيره</a:t>
            </a:r>
          </a:p>
          <a:p>
            <a:pPr algn="r">
              <a:lnSpc>
                <a:spcPct val="20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كار در ارتفاع بدون استفاده از لوازم حفاظت از سقوط</a:t>
            </a:r>
          </a:p>
          <a:p>
            <a:pPr algn="r">
              <a:lnSpc>
                <a:spcPct val="20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رانندگي براي كساني كه فاقد گواهينامه رانندگي هستند.</a:t>
            </a:r>
          </a:p>
          <a:p>
            <a:pPr algn="r">
              <a:lnSpc>
                <a:spcPct val="20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رانندگي با جرثقیل بدون داشتن گواهينامه ويژه</a:t>
            </a:r>
          </a:p>
          <a:p>
            <a:pPr algn="r">
              <a:lnSpc>
                <a:spcPct val="20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8382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شرايط ناايمن عبارتند از</a:t>
            </a:r>
            <a:r>
              <a:rPr lang="en-US" sz="3200" dirty="0" smtClean="0">
                <a:solidFill>
                  <a:srgbClr val="FF0000"/>
                </a:solidFill>
                <a:cs typeface="B Titr" pitchFamily="2" charset="-78"/>
              </a:rPr>
              <a:t>:</a:t>
            </a:r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6764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ژنراتور فاقد سيم ارت، پوشش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داربست فاقد محافظ مناسب، فاقد پله، تخته بندي ناقص و.........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لغزنده بودن محيط كار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عدم ضبط و ربط مناسب در محيط كاري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تهويه نامناسب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ناقص بودن دستگاهها و ماشين آلات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انبار كردن نامناسب مواد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814981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شرايط ناايمن عبارتند از: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2954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عدم وجود نرده ايمني در مكانهايي كه احتمال سقوط فرد يا اشياء وجود دارد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ابزار ناقص و معيوب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عدم تناسب جرثقيل با باري كه بلند مي كند.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نداشتن معاينه فني جرثقیل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نداشتن ضامن قلاب جرثقیل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12192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تعريف آتش:</a:t>
            </a:r>
            <a:endParaRPr lang="fa-IR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905000"/>
            <a:ext cx="7406640" cy="175260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آتش يا احتراق عبارت است از يك سلسله فعل و انفعالات شيميايي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grpSp>
        <p:nvGrpSpPr>
          <p:cNvPr id="4" name="Group 8"/>
          <p:cNvGrpSpPr>
            <a:grpSpLocks/>
          </p:cNvGrpSpPr>
          <p:nvPr/>
        </p:nvGrpSpPr>
        <p:grpSpPr bwMode="auto">
          <a:xfrm>
            <a:off x="3200400" y="2784475"/>
            <a:ext cx="3508375" cy="3235325"/>
            <a:chOff x="2925" y="8232"/>
            <a:chExt cx="5525" cy="5096"/>
          </a:xfrm>
        </p:grpSpPr>
        <p:sp>
          <p:nvSpPr>
            <p:cNvPr id="5" name="Line 9"/>
            <p:cNvSpPr>
              <a:spLocks noChangeShapeType="1"/>
            </p:cNvSpPr>
            <p:nvPr/>
          </p:nvSpPr>
          <p:spPr bwMode="auto">
            <a:xfrm flipV="1">
              <a:off x="2925" y="8332"/>
              <a:ext cx="2812" cy="4922"/>
            </a:xfrm>
            <a:prstGeom prst="line">
              <a:avLst/>
            </a:prstGeom>
            <a:noFill/>
            <a:ln w="114300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6" name="Line 10"/>
            <p:cNvSpPr>
              <a:spLocks noChangeShapeType="1"/>
            </p:cNvSpPr>
            <p:nvPr/>
          </p:nvSpPr>
          <p:spPr bwMode="auto">
            <a:xfrm flipH="1" flipV="1">
              <a:off x="5737" y="8232"/>
              <a:ext cx="2713" cy="5022"/>
            </a:xfrm>
            <a:prstGeom prst="line">
              <a:avLst/>
            </a:prstGeom>
            <a:noFill/>
            <a:ln w="114300">
              <a:solidFill>
                <a:srgbClr val="3333CC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Line 11"/>
            <p:cNvSpPr>
              <a:spLocks noChangeShapeType="1"/>
            </p:cNvSpPr>
            <p:nvPr/>
          </p:nvSpPr>
          <p:spPr bwMode="auto">
            <a:xfrm flipV="1">
              <a:off x="2925" y="13254"/>
              <a:ext cx="5525" cy="0"/>
            </a:xfrm>
            <a:prstGeom prst="line">
              <a:avLst/>
            </a:prstGeom>
            <a:noFill/>
            <a:ln w="114300">
              <a:solidFill>
                <a:srgbClr val="9966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pic>
          <p:nvPicPr>
            <p:cNvPr id="8" name="Picture 12"/>
            <p:cNvPicPr>
              <a:picLocks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53" y="9487"/>
              <a:ext cx="4200" cy="384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</p:pic>
      </p:grpSp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5910263" y="3822700"/>
            <a:ext cx="21875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/>
          <a:lstStyle/>
          <a:p>
            <a:r>
              <a:rPr lang="en-US" sz="3300" b="0">
                <a:solidFill>
                  <a:srgbClr val="3333CC"/>
                </a:solidFill>
                <a:latin typeface="Arial Black" pitchFamily="34" charset="0"/>
              </a:rPr>
              <a:t>OXYGEN</a:t>
            </a:r>
            <a:endParaRPr lang="en-US"/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3776663" y="6270625"/>
            <a:ext cx="2073275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/>
          <a:lstStyle/>
          <a:p>
            <a:pPr algn="ctr"/>
            <a:r>
              <a:rPr lang="en-US" sz="3300" b="0">
                <a:solidFill>
                  <a:srgbClr val="996600"/>
                </a:solidFill>
                <a:latin typeface="Arial Black" pitchFamily="34" charset="0"/>
              </a:rPr>
              <a:t>FUEL</a:t>
            </a:r>
            <a:endParaRPr lang="en-US"/>
          </a:p>
        </p:txBody>
      </p:sp>
      <p:sp>
        <p:nvSpPr>
          <p:cNvPr id="11" name="Text Box 15"/>
          <p:cNvSpPr txBox="1">
            <a:spLocks noChangeArrowheads="1"/>
          </p:cNvSpPr>
          <p:nvPr/>
        </p:nvSpPr>
        <p:spPr bwMode="auto">
          <a:xfrm>
            <a:off x="2032000" y="3894137"/>
            <a:ext cx="1600200" cy="587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76810" tIns="38405" rIns="76810" bIns="38405"/>
          <a:lstStyle/>
          <a:p>
            <a:pPr algn="ctr"/>
            <a:r>
              <a:rPr lang="en-US" sz="3300" b="0" dirty="0">
                <a:solidFill>
                  <a:srgbClr val="FF0000"/>
                </a:solidFill>
                <a:latin typeface="Arial Black" pitchFamily="34" charset="0"/>
              </a:rPr>
              <a:t>HEAT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967381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عوامل ايجاد آتش سوزي: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905000"/>
            <a:ext cx="7406640" cy="175260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سه عامل اساسي براي آتش سوزي شامل سوخت (بصورت جامد ، مايع گاز) حرارت (بصورت انرژي) هوا (بصورت اكسيژن)  باید موجود باشد.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8382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حرارتهاي لازم براي ايجاد آتش سوزي: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6764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شامل نقطه اشتعال ، نقطه احتراق  و آتش سوزي خود به خود مي باشد .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نقطه اشتعال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: حداقل حرارتي است كه ماده قابل اشتعال ، درآن تبخير شده و به محض نزديك كردن شعله براي يك لحظه روشن و سپس خاموش گردد.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نقطه احتراق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: مقدار حرارتي است كه در آن گرماي حاصله از گاز مشتعل بتواند بخارات لازم براي ادامه اشتعال را توليد نمايد. 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آتش سوزي خود به خود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: حداقل حرارتي است كه در آن حرارت ، ماده قابل اشتعال خود به خود آتش بگيرد.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11430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روشهاي خاموش كردن آتش ‌:</a:t>
            </a:r>
            <a:endParaRPr lang="fa-IR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9050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روش سرد كردن ( محدود نمودن حرارت )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روش خفه كردن ( محدود نمودن اكسيژن )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روش قطع سوخت ( گرسنگي دادن )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8382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ايمني چيست؟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752600"/>
            <a:ext cx="7406640" cy="1752600"/>
          </a:xfrm>
        </p:spPr>
        <p:txBody>
          <a:bodyPr>
            <a:normAutofit/>
          </a:bodyPr>
          <a:lstStyle/>
          <a:p>
            <a:pPr marL="342900" lvl="0" indent="-342900" algn="r" rtl="1">
              <a:lnSpc>
                <a:spcPct val="150000"/>
              </a:lnSpc>
              <a:spcBef>
                <a:spcPct val="20000"/>
              </a:spcBef>
              <a:buClrTx/>
              <a:buSzTx/>
            </a:pPr>
            <a:r>
              <a:rPr lang="fa-IR" sz="2000" b="1" dirty="0" smtClean="0">
                <a:solidFill>
                  <a:prstClr val="black"/>
                </a:solidFill>
                <a:latin typeface="Calibri"/>
                <a:cs typeface="B Nazanin" pitchFamily="2" charset="-78"/>
              </a:rPr>
              <a:t>ایمنی عبارت است از مجموعه مقررات و روشهایی است که قادر باشد انسان، تجهیزات، تاسیسات و محیط زیست را از خطرات و حوادث احتمالی حفظ نماید.</a:t>
            </a:r>
          </a:p>
        </p:txBody>
      </p:sp>
      <p:graphicFrame>
        <p:nvGraphicFramePr>
          <p:cNvPr id="27649" name="Object 1"/>
          <p:cNvGraphicFramePr>
            <a:graphicFrameLocks/>
          </p:cNvGraphicFramePr>
          <p:nvPr/>
        </p:nvGraphicFramePr>
        <p:xfrm>
          <a:off x="2895600" y="2609850"/>
          <a:ext cx="2895600" cy="4248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61" name="Clip" r:id="rId3" imgW="2822400" imgH="2562120" progId="">
                  <p:embed/>
                </p:oleObj>
              </mc:Choice>
              <mc:Fallback>
                <p:oleObj name="Clip" r:id="rId3" imgW="2822400" imgH="2562120" progId="">
                  <p:embed/>
                  <p:pic>
                    <p:nvPicPr>
                      <p:cNvPr id="0" name="Picture 1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609850"/>
                        <a:ext cx="2895600" cy="4248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9144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دسته بندي آتش سوزي ها: </a:t>
            </a:r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استاندارد</a:t>
            </a:r>
            <a:r>
              <a:rPr lang="en-US" sz="3200" dirty="0">
                <a:solidFill>
                  <a:srgbClr val="FF0000"/>
                </a:solidFill>
                <a:cs typeface="B Titr" pitchFamily="2" charset="-78"/>
              </a:rPr>
              <a:t> BS</a:t>
            </a:r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 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828800"/>
            <a:ext cx="7406640" cy="1752600"/>
          </a:xfrm>
        </p:spPr>
        <p:txBody>
          <a:bodyPr>
            <a:noAutofit/>
          </a:bodyPr>
          <a:lstStyle/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آتش سوزي نوع </a:t>
            </a:r>
            <a:r>
              <a:rPr lang="en-US" sz="2000" b="1" dirty="0" smtClean="0">
                <a:solidFill>
                  <a:srgbClr val="FF0000"/>
                </a:solidFill>
                <a:cs typeface="B Nazanin" pitchFamily="2" charset="-78"/>
              </a:rPr>
              <a:t>A: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شامل جامدات قابل اشتعال از قبيل چوب ، پارچه ،كاغذ و...</a:t>
            </a:r>
          </a:p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آتش سوزي نوع </a:t>
            </a:r>
            <a:r>
              <a:rPr lang="en-US" sz="2000" b="1" dirty="0" smtClean="0">
                <a:solidFill>
                  <a:srgbClr val="FF0000"/>
                </a:solidFill>
                <a:cs typeface="B Nazanin" pitchFamily="2" charset="-78"/>
              </a:rPr>
              <a:t>B: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شامل مايعات قابل اشتعال از قبيل مشتقات نفتي ، الكلها ، روغنهاي گياهي  و حيواني  و ...</a:t>
            </a:r>
          </a:p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آتش سوزي نوع </a:t>
            </a:r>
            <a:r>
              <a:rPr lang="en-US" sz="2000" b="1" dirty="0" smtClean="0">
                <a:solidFill>
                  <a:srgbClr val="FF0000"/>
                </a:solidFill>
                <a:cs typeface="B Nazanin" pitchFamily="2" charset="-78"/>
              </a:rPr>
              <a:t>C: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شامل گازهاي قابل اشتعال از قبيل هيدروژن ، اتان ، متان و...</a:t>
            </a:r>
          </a:p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آتش سوزي نوع</a:t>
            </a:r>
            <a:r>
              <a:rPr lang="en-US" sz="2000" b="1" dirty="0" smtClean="0">
                <a:solidFill>
                  <a:srgbClr val="FF0000"/>
                </a:solidFill>
                <a:cs typeface="B Nazanin" pitchFamily="2" charset="-78"/>
              </a:rPr>
              <a:t>D :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شامل فلزات قابل اشتعال از قبيل سديم ، منيزيم ، تيتانيم ، واناديم </a:t>
            </a:r>
          </a:p>
          <a:p>
            <a:pPr lvl="0" algn="r" rtl="1">
              <a:lnSpc>
                <a:spcPct val="150000"/>
              </a:lnSpc>
            </a:pPr>
            <a:r>
              <a:rPr lang="fa-IR" sz="2000" b="1" dirty="0" smtClean="0">
                <a:solidFill>
                  <a:srgbClr val="FF0000"/>
                </a:solidFill>
                <a:cs typeface="B Nazanin" pitchFamily="2" charset="-78"/>
              </a:rPr>
              <a:t>آتش سوزي نوع </a:t>
            </a:r>
            <a:r>
              <a:rPr lang="en-US" sz="2000" b="1" dirty="0" smtClean="0">
                <a:solidFill>
                  <a:srgbClr val="FF0000"/>
                </a:solidFill>
                <a:cs typeface="B Nazanin" pitchFamily="2" charset="-78"/>
              </a:rPr>
              <a:t>E: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كه عموماً دستگاهاي برقي را شامل مي شود.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47800" y="1676400"/>
            <a:ext cx="7848601" cy="3777622"/>
          </a:xfrm>
        </p:spPr>
        <p:txBody>
          <a:bodyPr>
            <a:noAutofit/>
          </a:bodyPr>
          <a:lstStyle/>
          <a:p>
            <a:pPr marL="912813" indent="0">
              <a:lnSpc>
                <a:spcPct val="150000"/>
              </a:lnSpc>
              <a:spcAft>
                <a:spcPct val="40000"/>
              </a:spcAft>
              <a:buClr>
                <a:schemeClr val="hlink"/>
              </a:buClr>
              <a:buNone/>
            </a:pPr>
            <a:r>
              <a:rPr lang="fa-IR" sz="2000" b="1" dirty="0">
                <a:solidFill>
                  <a:schemeClr val="tx1"/>
                </a:solidFill>
                <a:latin typeface="Trebuchet MS" pitchFamily="34" charset="0"/>
                <a:cs typeface="B Nazanin" pitchFamily="2" charset="-78"/>
              </a:rPr>
              <a:t> </a:t>
            </a:r>
            <a:r>
              <a:rPr lang="fa-IR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کلاس  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A</a:t>
            </a:r>
            <a:r>
              <a:rPr lang="fa-IR" sz="2000" b="1" dirty="0">
                <a:solidFill>
                  <a:schemeClr val="tx1"/>
                </a:solidFill>
                <a:latin typeface="Trebuchet MS" pitchFamily="34" charset="0"/>
                <a:cs typeface="B Nazanin" pitchFamily="2" charset="-78"/>
              </a:rPr>
              <a:t> :چوب، کاغذ،لباس،خاکروبه،پلاستیک – جامداتی که فلز نیستند.             </a:t>
            </a:r>
          </a:p>
          <a:p>
            <a:pPr marL="912813" indent="0">
              <a:lnSpc>
                <a:spcPct val="150000"/>
              </a:lnSpc>
              <a:spcAft>
                <a:spcPct val="40000"/>
              </a:spcAft>
              <a:buClr>
                <a:schemeClr val="hlink"/>
              </a:buClr>
              <a:buNone/>
            </a:pPr>
            <a:r>
              <a:rPr lang="fa-IR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کلاس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B</a:t>
            </a:r>
            <a:r>
              <a:rPr lang="fa-IR" sz="2000" b="1" dirty="0">
                <a:solidFill>
                  <a:schemeClr val="tx1"/>
                </a:solidFill>
                <a:latin typeface="Trebuchet MS" pitchFamily="34" charset="0"/>
                <a:cs typeface="B Nazanin" pitchFamily="2" charset="-78"/>
              </a:rPr>
              <a:t>:مایعات قابل اشتعال – بنزین،نفت،استن.گازهای قابل اشتعال را نیز شامل می شود. </a:t>
            </a:r>
          </a:p>
          <a:p>
            <a:pPr marL="912813" indent="0">
              <a:lnSpc>
                <a:spcPct val="150000"/>
              </a:lnSpc>
              <a:spcAft>
                <a:spcPct val="40000"/>
              </a:spcAft>
              <a:buClr>
                <a:schemeClr val="hlink"/>
              </a:buClr>
              <a:buNone/>
            </a:pPr>
            <a:r>
              <a:rPr lang="fa-IR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کلاس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C</a:t>
            </a:r>
            <a:r>
              <a:rPr lang="fa-IR" sz="2000" b="1" dirty="0">
                <a:solidFill>
                  <a:schemeClr val="tx1"/>
                </a:solidFill>
                <a:latin typeface="Trebuchet MS" pitchFamily="34" charset="0"/>
                <a:cs typeface="B Nazanin" pitchFamily="2" charset="-78"/>
              </a:rPr>
              <a:t>:الکتریکی – تجهیزات الکتریکی برق دار.از زمانیکه به برق وصل باشند.</a:t>
            </a:r>
          </a:p>
          <a:p>
            <a:pPr marL="912813" indent="0">
              <a:lnSpc>
                <a:spcPct val="150000"/>
              </a:lnSpc>
              <a:spcAft>
                <a:spcPct val="40000"/>
              </a:spcAft>
              <a:buClr>
                <a:schemeClr val="hlink"/>
              </a:buClr>
              <a:buNone/>
            </a:pPr>
            <a:r>
              <a:rPr lang="fa-IR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کلاس</a:t>
            </a:r>
            <a:r>
              <a:rPr lang="en-US" sz="2000" b="1" dirty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D</a:t>
            </a:r>
            <a:r>
              <a:rPr lang="fa-IR" sz="2000" b="1" dirty="0">
                <a:solidFill>
                  <a:schemeClr val="tx1"/>
                </a:solidFill>
                <a:latin typeface="Trebuchet MS" pitchFamily="34" charset="0"/>
                <a:cs typeface="B Nazanin" pitchFamily="2" charset="-78"/>
              </a:rPr>
              <a:t>:فلزات – پتاسیم،سدیم،آلومینیوم،منیزیم</a:t>
            </a:r>
            <a:r>
              <a:rPr lang="fa-IR" sz="2000" b="1" dirty="0" smtClean="0">
                <a:solidFill>
                  <a:schemeClr val="tx1"/>
                </a:solidFill>
                <a:latin typeface="Trebuchet MS" pitchFamily="34" charset="0"/>
                <a:cs typeface="B Nazanin" pitchFamily="2" charset="-78"/>
              </a:rPr>
              <a:t>.</a:t>
            </a:r>
          </a:p>
          <a:p>
            <a:pPr marL="912813" indent="0">
              <a:lnSpc>
                <a:spcPct val="150000"/>
              </a:lnSpc>
              <a:spcAft>
                <a:spcPct val="40000"/>
              </a:spcAft>
              <a:buClr>
                <a:schemeClr val="hlink"/>
              </a:buClr>
              <a:buNone/>
            </a:pPr>
            <a:r>
              <a:rPr lang="fa-IR" sz="2000" b="1" dirty="0" smtClean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کلاس </a:t>
            </a:r>
            <a:r>
              <a:rPr lang="en-US" sz="2000" b="1" dirty="0" smtClean="0">
                <a:solidFill>
                  <a:srgbClr val="FF0000"/>
                </a:solidFill>
                <a:latin typeface="Trebuchet MS" pitchFamily="34" charset="0"/>
                <a:cs typeface="B Nazanin" pitchFamily="2" charset="-78"/>
              </a:rPr>
              <a:t>K</a:t>
            </a:r>
            <a:r>
              <a:rPr lang="fa-IR" sz="2000" b="1" dirty="0" smtClean="0">
                <a:solidFill>
                  <a:schemeClr val="tx1"/>
                </a:solidFill>
                <a:latin typeface="Trebuchet MS" pitchFamily="34" charset="0"/>
                <a:cs typeface="B Nazanin" pitchFamily="2" charset="-78"/>
              </a:rPr>
              <a:t> : روغن های آشپزخانه</a:t>
            </a:r>
            <a:endParaRPr lang="fa-IR" sz="2000" b="1" dirty="0">
              <a:solidFill>
                <a:schemeClr val="tx1"/>
              </a:solidFill>
              <a:latin typeface="Trebuchet MS" pitchFamily="34" charset="0"/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endParaRPr lang="fa-IR" sz="2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دسته بندي آتش سوزيها </a:t>
            </a:r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: استاندارد</a:t>
            </a:r>
            <a:r>
              <a:rPr lang="en-US" sz="3200" dirty="0" smtClean="0">
                <a:solidFill>
                  <a:srgbClr val="FF0000"/>
                </a:solidFill>
                <a:cs typeface="B Titr" pitchFamily="2" charset="-78"/>
              </a:rPr>
              <a:t> NFPA</a:t>
            </a:r>
            <a:endParaRPr lang="fa-IR" sz="3200" dirty="0">
              <a:solidFill>
                <a:srgbClr val="FF0000"/>
              </a:solidFill>
              <a:cs typeface="B Titr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7784280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662581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طبقه بندي عناصر خاموش كننده :</a:t>
            </a:r>
            <a:endParaRPr lang="fa-IR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2057400"/>
            <a:ext cx="7406640" cy="1752600"/>
          </a:xfrm>
        </p:spPr>
        <p:txBody>
          <a:bodyPr>
            <a:no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عناصر سرد كننده مانند آب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عناصر رقيق كننده مانند دي اكسيد كربن ، نيتروژن ، بخار خشك ، هيدروكربن هاي هالوژنه 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عناصر ضد تركيب مانند پودرهاي اطفاي حريق</a:t>
            </a:r>
          </a:p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عناصر خفه كننده مانند كف اطفا حريق ، شن و ماسه نرم</a:t>
            </a: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891181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كپسول محتوي پودر: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600200"/>
            <a:ext cx="7406640" cy="175260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موارد استفاده:آتش‌هاي نوع مايعات) ،</a:t>
            </a:r>
            <a:r>
              <a:rPr lang="en-US" sz="2000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گازها) ،</a:t>
            </a:r>
            <a:r>
              <a:rPr lang="en-US" sz="2000" b="1" dirty="0" smtClean="0">
                <a:solidFill>
                  <a:schemeClr val="tx1"/>
                </a:solidFill>
                <a:cs typeface="B Nazanin" pitchFamily="2" charset="-78"/>
              </a:rPr>
              <a:t> </a:t>
            </a: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الكتريكي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طرز استفاده 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الف) ابتدا كپسول را وارونه كرده و به حالت اول برگردانيد.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ب) در نزديكي آتش شيلنگ را از محل خارج كرده و ضامن شير را بكشيد 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ج) به اندازه كافي به آتش نزديك شويد.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د) با خونسردي كامل دسته را فشار داد ه و از بن آتش به صورت جارويي اطفاء نمائيد.</a:t>
            </a: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200399"/>
            <a:ext cx="1524000" cy="3657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1272181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كپسول محتوي آب :</a:t>
            </a:r>
            <a:endParaRPr lang="fa-IR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219200"/>
            <a:ext cx="7406640" cy="175260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مورد مصرف:آتشهاي كوچك نوع جامدات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طرز استفاده: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الف) در نزديكي آتش شيلنگ را از محل خارج كرده و ضامن شير را بكشيد. 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ب) به اندازه كافي به آتش نزديك شويد.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ج) با خونسردي كامل دسته را فشار داده و از بن آتش به صورت جارويي اطفاء نمائيد.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تذكر: 	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قبل از استفاده به برچسب روي كپسول توجه نمائيد و از نوع آن مطلع شويد 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هرگز از اين نوع كپسول جهت اطفاء آتشهاي الكتريكي استفاده ننمائيد.</a:t>
            </a:r>
          </a:p>
          <a:p>
            <a:pPr algn="r" rtl="1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4" name="Picture 3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267200"/>
            <a:ext cx="12954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1272181"/>
            <a:ext cx="6600451" cy="2262781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كپسول محتوي گاز </a:t>
            </a:r>
            <a:r>
              <a:rPr lang="en-US" sz="3200" dirty="0" smtClean="0">
                <a:solidFill>
                  <a:srgbClr val="FF0000"/>
                </a:solidFill>
                <a:cs typeface="B Titr" pitchFamily="2" charset="-78"/>
              </a:rPr>
              <a:t>CO2 :</a:t>
            </a: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524000"/>
            <a:ext cx="7406640" cy="175260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علامت مشخصه : قرار داشتن نازل شيپوره اي روي آن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مورد مصرف: آتشهاي نوع الكتريكي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طرز استفاده: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الف) شيلنگ را از محل مورد نظر بگيريد.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ب) اهرم دسته خروجي را فشار دهيد و يا شير خروجي را باز كنيد تا گاز از نازل خارج گردد.</a:t>
            </a:r>
          </a:p>
        </p:txBody>
      </p:sp>
      <p:pic>
        <p:nvPicPr>
          <p:cNvPr id="4" name="Picture 3" descr="CO2 5 KG ima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810000"/>
            <a:ext cx="1295400" cy="304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1119781"/>
            <a:ext cx="6600451" cy="2262781"/>
          </a:xfrm>
        </p:spPr>
        <p:txBody>
          <a:bodyPr>
            <a:normAutofit/>
          </a:bodyPr>
          <a:lstStyle/>
          <a:p>
            <a:pPr algn="ctr" rtl="1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كپسول محتوي گاز </a:t>
            </a:r>
            <a:r>
              <a:rPr lang="en-US" sz="3200" dirty="0" smtClean="0">
                <a:solidFill>
                  <a:srgbClr val="FF0000"/>
                </a:solidFill>
                <a:cs typeface="B Titr" pitchFamily="2" charset="-78"/>
              </a:rPr>
              <a:t>CO2 :</a:t>
            </a: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600200"/>
            <a:ext cx="7406640" cy="1752600"/>
          </a:xfrm>
        </p:spPr>
        <p:txBody>
          <a:bodyPr>
            <a:no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تذكر: 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از دست زدن به نازل خروجي (شيپوره اي) خودداري نمائيد.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هنگام خروج گاز صداي مهيبي به گوش مي‌رسد، از صداي خاموش كننده نترسيد و به اطفاء كردن ادامه دهيد.</a:t>
            </a:r>
          </a:p>
          <a:p>
            <a:pPr algn="r" rtl="1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در فضاهاي بسته از مصرف زياد اين نوع كپسول خودداري نمائيد زيرا ممكن است باعث كمبود اكسيژن وخفگي گردد.</a:t>
            </a:r>
            <a:endParaRPr lang="en-US" sz="2000" b="1" dirty="0" smtClean="0">
              <a:solidFill>
                <a:schemeClr val="tx1"/>
              </a:solidFill>
              <a:cs typeface="B Nazanin" pitchFamily="2" charset="-78"/>
            </a:endParaRPr>
          </a:p>
          <a:p>
            <a:pPr algn="r">
              <a:lnSpc>
                <a:spcPct val="150000"/>
              </a:lnSpc>
            </a:pP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00563" y="3284538"/>
            <a:ext cx="4449762" cy="33401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</p:pic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470025" y="5956345"/>
            <a:ext cx="1941238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2800" b="1">
                <a:latin typeface=" b titr"/>
                <a:cs typeface="B Nazanin" pitchFamily="2" charset="-78"/>
              </a:rPr>
              <a:t>حرکت جاروبی</a:t>
            </a:r>
            <a:endParaRPr lang="en-US" sz="2800" b="1">
              <a:latin typeface=" b titr"/>
              <a:cs typeface="B Nazanin" pitchFamily="2" charset="-78"/>
            </a:endParaRP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1484313" y="2678158"/>
            <a:ext cx="3045707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2800" b="1" dirty="0">
                <a:latin typeface=" b titr"/>
                <a:cs typeface="B Nazanin" pitchFamily="2" charset="-78"/>
              </a:rPr>
              <a:t>به سمت آتش خم شوید</a:t>
            </a:r>
            <a:endParaRPr lang="en-US" sz="2800" b="1" dirty="0">
              <a:latin typeface=" b titr"/>
              <a:cs typeface="B Nazanin" pitchFamily="2" charset="-78"/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1484313" y="4156120"/>
            <a:ext cx="2478244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2800" b="1">
                <a:latin typeface=" b titr"/>
                <a:cs typeface="B Nazanin" pitchFamily="2" charset="-78"/>
              </a:rPr>
              <a:t>دسته را فشار کنید</a:t>
            </a:r>
            <a:endParaRPr lang="en-US" sz="2800" b="1">
              <a:latin typeface=" b titr"/>
              <a:cs typeface="B Nazanin" pitchFamily="2" charset="-78"/>
            </a:endParaRPr>
          </a:p>
        </p:txBody>
      </p:sp>
      <p:sp>
        <p:nvSpPr>
          <p:cNvPr id="7" name="Rectangle 7"/>
          <p:cNvSpPr>
            <a:spLocks noChangeArrowheads="1"/>
          </p:cNvSpPr>
          <p:nvPr/>
        </p:nvSpPr>
        <p:spPr bwMode="auto">
          <a:xfrm>
            <a:off x="1484313" y="1420858"/>
            <a:ext cx="1837042" cy="520655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wrap="none" lIns="90488" tIns="44450" rIns="90488" bIns="44450">
            <a:spAutoFit/>
          </a:bodyPr>
          <a:lstStyle/>
          <a:p>
            <a:pPr eaLnBrk="0" hangingPunct="0"/>
            <a:r>
              <a:rPr lang="fa-IR" sz="2800" b="1" dirty="0">
                <a:latin typeface=" b titr"/>
                <a:cs typeface="B Nazanin" pitchFamily="2" charset="-78"/>
              </a:rPr>
              <a:t>پین را بکشید</a:t>
            </a:r>
            <a:endParaRPr lang="en-US" sz="2800" b="1" dirty="0">
              <a:latin typeface=" b titr"/>
              <a:cs typeface="B Nazanin" pitchFamily="2" charset="-78"/>
            </a:endParaRPr>
          </a:p>
        </p:txBody>
      </p:sp>
      <p:grpSp>
        <p:nvGrpSpPr>
          <p:cNvPr id="8" name="Group 8"/>
          <p:cNvGrpSpPr>
            <a:grpSpLocks/>
          </p:cNvGrpSpPr>
          <p:nvPr/>
        </p:nvGrpSpPr>
        <p:grpSpPr bwMode="auto">
          <a:xfrm>
            <a:off x="228600" y="914400"/>
            <a:ext cx="1146175" cy="1147763"/>
            <a:chOff x="144" y="576"/>
            <a:chExt cx="722" cy="723"/>
          </a:xfrm>
        </p:grpSpPr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>
              <a:off x="144" y="576"/>
              <a:ext cx="722" cy="723"/>
            </a:xfrm>
            <a:prstGeom prst="roundRect">
              <a:avLst>
                <a:gd name="adj" fmla="val 9833"/>
              </a:avLst>
            </a:prstGeom>
            <a:gradFill rotWithShape="0">
              <a:gsLst>
                <a:gs pos="0">
                  <a:srgbClr val="F3D80A"/>
                </a:gs>
                <a:gs pos="50000">
                  <a:srgbClr val="F3D80A">
                    <a:gamma/>
                    <a:tint val="60000"/>
                    <a:invGamma/>
                  </a:srgbClr>
                </a:gs>
                <a:gs pos="100000">
                  <a:srgbClr val="F3D80A"/>
                </a:gs>
              </a:gsLst>
              <a:lin ang="5400000" scaled="1"/>
            </a:gradFill>
            <a:ln w="50800">
              <a:solidFill>
                <a:srgbClr val="FF0000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84" y="668"/>
              <a:ext cx="410" cy="5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5400" i="1">
                  <a:solidFill>
                    <a:srgbClr val="FF0000"/>
                  </a:solidFill>
                  <a:latin typeface="Arial" pitchFamily="34" charset="0"/>
                </a:rPr>
                <a:t>P</a:t>
              </a:r>
            </a:p>
          </p:txBody>
        </p:sp>
      </p:grpSp>
      <p:grpSp>
        <p:nvGrpSpPr>
          <p:cNvPr id="11" name="Group 11"/>
          <p:cNvGrpSpPr>
            <a:grpSpLocks/>
          </p:cNvGrpSpPr>
          <p:nvPr/>
        </p:nvGrpSpPr>
        <p:grpSpPr bwMode="auto">
          <a:xfrm>
            <a:off x="228600" y="2438400"/>
            <a:ext cx="1146175" cy="1147763"/>
            <a:chOff x="144" y="1536"/>
            <a:chExt cx="722" cy="723"/>
          </a:xfrm>
        </p:grpSpPr>
        <p:sp>
          <p:nvSpPr>
            <p:cNvPr id="12" name="AutoShape 12"/>
            <p:cNvSpPr>
              <a:spLocks noChangeArrowheads="1"/>
            </p:cNvSpPr>
            <p:nvPr/>
          </p:nvSpPr>
          <p:spPr bwMode="auto">
            <a:xfrm>
              <a:off x="144" y="1536"/>
              <a:ext cx="722" cy="723"/>
            </a:xfrm>
            <a:prstGeom prst="roundRect">
              <a:avLst>
                <a:gd name="adj" fmla="val 9833"/>
              </a:avLst>
            </a:prstGeom>
            <a:gradFill rotWithShape="0">
              <a:gsLst>
                <a:gs pos="0">
                  <a:srgbClr val="F3D80A"/>
                </a:gs>
                <a:gs pos="50000">
                  <a:srgbClr val="F3D80A">
                    <a:gamma/>
                    <a:tint val="60000"/>
                    <a:invGamma/>
                  </a:srgbClr>
                </a:gs>
                <a:gs pos="100000">
                  <a:srgbClr val="F3D80A"/>
                </a:gs>
              </a:gsLst>
              <a:lin ang="5400000" scaled="1"/>
            </a:gradFill>
            <a:ln w="50800">
              <a:solidFill>
                <a:srgbClr val="FF0000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3" name="Rectangle 13"/>
            <p:cNvSpPr>
              <a:spLocks noChangeArrowheads="1"/>
            </p:cNvSpPr>
            <p:nvPr/>
          </p:nvSpPr>
          <p:spPr bwMode="auto">
            <a:xfrm>
              <a:off x="284" y="1580"/>
              <a:ext cx="434" cy="5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5400" i="1">
                  <a:solidFill>
                    <a:srgbClr val="FF0000"/>
                  </a:solidFill>
                  <a:latin typeface="Arial" pitchFamily="34" charset="0"/>
                </a:rPr>
                <a:t>A</a:t>
              </a:r>
            </a:p>
          </p:txBody>
        </p:sp>
      </p:grpSp>
      <p:grpSp>
        <p:nvGrpSpPr>
          <p:cNvPr id="14" name="Group 14"/>
          <p:cNvGrpSpPr>
            <a:grpSpLocks/>
          </p:cNvGrpSpPr>
          <p:nvPr/>
        </p:nvGrpSpPr>
        <p:grpSpPr bwMode="auto">
          <a:xfrm>
            <a:off x="228600" y="3962400"/>
            <a:ext cx="1146175" cy="1147763"/>
            <a:chOff x="144" y="2496"/>
            <a:chExt cx="722" cy="723"/>
          </a:xfrm>
        </p:grpSpPr>
        <p:sp>
          <p:nvSpPr>
            <p:cNvPr id="15" name="AutoShape 15"/>
            <p:cNvSpPr>
              <a:spLocks noChangeArrowheads="1"/>
            </p:cNvSpPr>
            <p:nvPr/>
          </p:nvSpPr>
          <p:spPr bwMode="auto">
            <a:xfrm>
              <a:off x="144" y="2496"/>
              <a:ext cx="722" cy="723"/>
            </a:xfrm>
            <a:prstGeom prst="roundRect">
              <a:avLst>
                <a:gd name="adj" fmla="val 9833"/>
              </a:avLst>
            </a:prstGeom>
            <a:gradFill rotWithShape="0">
              <a:gsLst>
                <a:gs pos="0">
                  <a:srgbClr val="F3D80A"/>
                </a:gs>
                <a:gs pos="50000">
                  <a:srgbClr val="F3D80A">
                    <a:gamma/>
                    <a:tint val="60000"/>
                    <a:invGamma/>
                  </a:srgbClr>
                </a:gs>
                <a:gs pos="100000">
                  <a:srgbClr val="F3D80A"/>
                </a:gs>
              </a:gsLst>
              <a:lin ang="5400000" scaled="1"/>
            </a:gradFill>
            <a:ln w="50800">
              <a:solidFill>
                <a:srgbClr val="FF0000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6" name="Rectangle 16"/>
            <p:cNvSpPr>
              <a:spLocks noChangeArrowheads="1"/>
            </p:cNvSpPr>
            <p:nvPr/>
          </p:nvSpPr>
          <p:spPr bwMode="auto">
            <a:xfrm>
              <a:off x="284" y="2588"/>
              <a:ext cx="410" cy="5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5400" i="1">
                  <a:solidFill>
                    <a:srgbClr val="FF0000"/>
                  </a:solidFill>
                  <a:latin typeface="Arial" pitchFamily="34" charset="0"/>
                </a:rPr>
                <a:t>S</a:t>
              </a:r>
            </a:p>
          </p:txBody>
        </p:sp>
      </p:grpSp>
      <p:grpSp>
        <p:nvGrpSpPr>
          <p:cNvPr id="17" name="Group 17"/>
          <p:cNvGrpSpPr>
            <a:grpSpLocks/>
          </p:cNvGrpSpPr>
          <p:nvPr/>
        </p:nvGrpSpPr>
        <p:grpSpPr bwMode="auto">
          <a:xfrm>
            <a:off x="228600" y="5481638"/>
            <a:ext cx="1146175" cy="1147762"/>
            <a:chOff x="144" y="3453"/>
            <a:chExt cx="722" cy="723"/>
          </a:xfrm>
        </p:grpSpPr>
        <p:sp>
          <p:nvSpPr>
            <p:cNvPr id="18" name="AutoShape 18"/>
            <p:cNvSpPr>
              <a:spLocks noChangeArrowheads="1"/>
            </p:cNvSpPr>
            <p:nvPr/>
          </p:nvSpPr>
          <p:spPr bwMode="auto">
            <a:xfrm>
              <a:off x="144" y="3453"/>
              <a:ext cx="722" cy="723"/>
            </a:xfrm>
            <a:prstGeom prst="roundRect">
              <a:avLst>
                <a:gd name="adj" fmla="val 9833"/>
              </a:avLst>
            </a:prstGeom>
            <a:gradFill rotWithShape="0">
              <a:gsLst>
                <a:gs pos="0">
                  <a:srgbClr val="F3D80A"/>
                </a:gs>
                <a:gs pos="50000">
                  <a:srgbClr val="F3D80A">
                    <a:gamma/>
                    <a:tint val="60000"/>
                    <a:invGamma/>
                  </a:srgbClr>
                </a:gs>
                <a:gs pos="100000">
                  <a:srgbClr val="F3D80A"/>
                </a:gs>
              </a:gsLst>
              <a:lin ang="5400000" scaled="1"/>
            </a:gradFill>
            <a:ln w="50800">
              <a:solidFill>
                <a:srgbClr val="FF0000"/>
              </a:solidFill>
              <a:round/>
              <a:headEnd/>
              <a:tailEnd/>
            </a:ln>
            <a:effectLst>
              <a:outerShdw dist="107763" dir="2700000" algn="ctr" rotWithShape="0">
                <a:schemeClr val="bg2"/>
              </a:outerShdw>
            </a:effec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Rectangle 19"/>
            <p:cNvSpPr>
              <a:spLocks noChangeArrowheads="1"/>
            </p:cNvSpPr>
            <p:nvPr/>
          </p:nvSpPr>
          <p:spPr bwMode="auto">
            <a:xfrm>
              <a:off x="284" y="3497"/>
              <a:ext cx="410" cy="582"/>
            </a:xfrm>
            <a:prstGeom prst="rect">
              <a:avLst/>
            </a:prstGeom>
            <a:noFill/>
            <a:ln w="12700">
              <a:noFill/>
              <a:miter lim="800000"/>
              <a:headEnd/>
              <a:tailEnd/>
            </a:ln>
            <a:effectLst/>
          </p:spPr>
          <p:txBody>
            <a:bodyPr wrap="none" lIns="90488" tIns="44450" rIns="90488" bIns="44450">
              <a:spAutoFit/>
            </a:bodyPr>
            <a:lstStyle/>
            <a:p>
              <a:pPr eaLnBrk="0" hangingPunct="0"/>
              <a:r>
                <a:rPr lang="en-US" sz="5400" i="1">
                  <a:solidFill>
                    <a:srgbClr val="FF0000"/>
                  </a:solidFill>
                  <a:latin typeface="Arial" pitchFamily="34" charset="0"/>
                </a:rPr>
                <a:t>S</a:t>
              </a: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>
          <a:xfrm>
            <a:off x="1584960" y="457200"/>
            <a:ext cx="7406640" cy="147218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1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a-IR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uLnTx/>
                <a:uFillTx/>
                <a:latin typeface="+mj-lt"/>
                <a:ea typeface="+mj-ea"/>
                <a:cs typeface="B Titr" pitchFamily="2" charset="-78"/>
              </a:rPr>
              <a:t>روش اطفاء حریق با استفاده از خاموش کننده های دستی</a:t>
            </a:r>
            <a:endParaRPr kumimoji="0" lang="en-US" sz="3200" b="0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50000" dist="30000" dir="5400000" algn="tl" rotWithShape="0">
                  <a:srgbClr val="000000">
                    <a:alpha val="30000"/>
                  </a:srgbClr>
                </a:outerShdw>
              </a:effectLst>
              <a:uLnTx/>
              <a:uFillTx/>
              <a:latin typeface="+mj-lt"/>
              <a:ea typeface="+mj-ea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500"/>
                            </p:stCondLst>
                            <p:childTnLst>
                              <p:par>
                                <p:cTn id="47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000"/>
                            </p:stCondLst>
                            <p:childTnLst>
                              <p:par>
                                <p:cTn id="53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698" name="Object 2">
            <a:hlinkClick r:id="" action="ppaction://ole?verb=0"/>
          </p:cNvPr>
          <p:cNvGraphicFramePr>
            <a:graphicFrameLocks/>
          </p:cNvGraphicFramePr>
          <p:nvPr/>
        </p:nvGraphicFramePr>
        <p:xfrm>
          <a:off x="0" y="2276475"/>
          <a:ext cx="9144000" cy="4581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74" name="Clip" r:id="rId3" imgW="5348160" imgH="2909880" progId="">
                  <p:embed/>
                </p:oleObj>
              </mc:Choice>
              <mc:Fallback>
                <p:oleObj name="Clip" r:id="rId3" imgW="5348160" imgH="2909880" progId="">
                  <p:embed/>
                  <p:pic>
                    <p:nvPicPr>
                      <p:cNvPr id="0" name="Picture 2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0" y="2276475"/>
                        <a:ext cx="9144000" cy="4581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699" name="Text Box 3"/>
          <p:cNvSpPr txBox="1">
            <a:spLocks noChangeArrowheads="1"/>
          </p:cNvSpPr>
          <p:nvPr/>
        </p:nvSpPr>
        <p:spPr bwMode="auto">
          <a:xfrm>
            <a:off x="1042988" y="1447800"/>
            <a:ext cx="7161212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fa-IR" sz="4800" b="1" dirty="0">
                <a:latin typeface="Tahoma" pitchFamily="34" charset="0"/>
                <a:cs typeface="B Titr" pitchFamily="2" charset="-78"/>
              </a:rPr>
              <a:t>از توجه شما صمیمانه سپاسگزاریم</a:t>
            </a:r>
            <a:endParaRPr lang="en-GB" sz="4800" b="1" dirty="0">
              <a:latin typeface="Tahoma" pitchFamily="34" charset="0"/>
              <a:cs typeface="B Titr" pitchFamily="2" charset="-7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70" decel="1000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" dur="770" decel="100000"/>
                                        <p:tgtEl>
                                          <p:spTgt spid="29699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10" dur="77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1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2" dur="770" fill="hold"/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1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296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296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ar-SA" b="1" dirty="0">
                <a:solidFill>
                  <a:srgbClr val="FF0000"/>
                </a:solidFill>
                <a:cs typeface="B Titr" pitchFamily="2" charset="-78"/>
              </a:rPr>
              <a:t>هدف از </a:t>
            </a:r>
            <a:r>
              <a:rPr lang="ar-SA" b="1" dirty="0" smtClean="0">
                <a:solidFill>
                  <a:srgbClr val="FF0000"/>
                </a:solidFill>
                <a:cs typeface="B Titr" pitchFamily="2" charset="-78"/>
              </a:rPr>
              <a:t>آموزش</a:t>
            </a:r>
            <a:r>
              <a:rPr lang="fa-IR" b="1" dirty="0" smtClean="0">
                <a:solidFill>
                  <a:srgbClr val="FF0000"/>
                </a:solidFill>
                <a:cs typeface="B Titr" pitchFamily="2" charset="-78"/>
              </a:rPr>
              <a:t> ایمنی</a:t>
            </a:r>
            <a:r>
              <a:rPr lang="ar-SA" b="1" dirty="0" smtClean="0">
                <a:solidFill>
                  <a:srgbClr val="FF0000"/>
                </a:solidFill>
                <a:cs typeface="B Titr" pitchFamily="2" charset="-78"/>
              </a:rPr>
              <a:t> </a:t>
            </a:r>
            <a:r>
              <a:rPr lang="ar-SA" b="1" dirty="0">
                <a:solidFill>
                  <a:srgbClr val="FF0000"/>
                </a:solidFill>
                <a:cs typeface="B Titr" pitchFamily="2" charset="-78"/>
              </a:rPr>
              <a:t>عمومي:</a:t>
            </a:r>
            <a:r>
              <a:rPr lang="en-US" dirty="0">
                <a:solidFill>
                  <a:srgbClr val="FF0000"/>
                </a:solidFill>
                <a:cs typeface="B Titr" pitchFamily="2" charset="-78"/>
              </a:rPr>
              <a:t/>
            </a:r>
            <a:br>
              <a:rPr lang="en-US" dirty="0">
                <a:solidFill>
                  <a:srgbClr val="FF0000"/>
                </a:solidFill>
                <a:cs typeface="B Titr" pitchFamily="2" charset="-78"/>
              </a:rPr>
            </a:br>
            <a:endParaRPr lang="fa-IR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95401" y="1556378"/>
            <a:ext cx="7239000" cy="4692022"/>
          </a:xfrm>
        </p:spPr>
        <p:txBody>
          <a:bodyPr>
            <a:normAutofit/>
          </a:bodyPr>
          <a:lstStyle/>
          <a:p>
            <a:pPr rtl="1">
              <a:lnSpc>
                <a:spcPct val="150000"/>
              </a:lnSpc>
            </a:pPr>
            <a:r>
              <a:rPr lang="ar-SA" sz="2000" b="1" dirty="0" smtClean="0">
                <a:solidFill>
                  <a:schemeClr val="tx1"/>
                </a:solidFill>
                <a:cs typeface="B Nazanin" pitchFamily="2" charset="-78"/>
              </a:rPr>
              <a:t>الف- </a:t>
            </a:r>
            <a:r>
              <a:rPr lang="ar-SA" sz="2000" b="1" dirty="0">
                <a:solidFill>
                  <a:schemeClr val="tx1"/>
                </a:solidFill>
                <a:cs typeface="B Nazanin" pitchFamily="2" charset="-78"/>
              </a:rPr>
              <a:t>توجيح پرسنل تازه استخدام و آشنا كردن آنها به قوانين و مقررات شركت </a:t>
            </a:r>
            <a:r>
              <a:rPr lang="ar-SA" sz="2000" b="1" dirty="0" smtClean="0">
                <a:solidFill>
                  <a:schemeClr val="tx1"/>
                </a:solidFill>
                <a:cs typeface="B Nazanin" pitchFamily="2" charset="-78"/>
              </a:rPr>
              <a:t>درخصوص </a:t>
            </a:r>
            <a:r>
              <a:rPr lang="ar-SA" sz="2000" b="1" dirty="0">
                <a:solidFill>
                  <a:schemeClr val="tx1"/>
                </a:solidFill>
                <a:cs typeface="B Nazanin" pitchFamily="2" charset="-78"/>
              </a:rPr>
              <a:t>ايمني </a:t>
            </a:r>
            <a:r>
              <a:rPr lang="ar-SA" sz="2000" b="1" dirty="0" smtClean="0">
                <a:solidFill>
                  <a:schemeClr val="tx1"/>
                </a:solidFill>
                <a:cs typeface="B Nazanin" pitchFamily="2" charset="-78"/>
              </a:rPr>
              <a:t>و </a:t>
            </a:r>
            <a:r>
              <a:rPr lang="ar-SA" sz="2000" b="1" dirty="0">
                <a:solidFill>
                  <a:schemeClr val="tx1"/>
                </a:solidFill>
                <a:cs typeface="B Nazanin" pitchFamily="2" charset="-78"/>
              </a:rPr>
              <a:t>اجراي اين قوانين و مقررات توسط آنها</a:t>
            </a:r>
            <a:endParaRPr lang="en-US" sz="2000" b="1" i="1" dirty="0">
              <a:solidFill>
                <a:schemeClr val="tx1"/>
              </a:solidFill>
              <a:cs typeface="B Nazanin" pitchFamily="2" charset="-78"/>
            </a:endParaRPr>
          </a:p>
          <a:p>
            <a:pPr rtl="1">
              <a:lnSpc>
                <a:spcPct val="150000"/>
              </a:lnSpc>
            </a:pPr>
            <a:r>
              <a:rPr lang="ar-SA" sz="2000" b="1" dirty="0">
                <a:solidFill>
                  <a:schemeClr val="tx1"/>
                </a:solidFill>
                <a:cs typeface="B Nazanin" pitchFamily="2" charset="-78"/>
              </a:rPr>
              <a:t>ب- ارتقاء سطح دانش ايمني </a:t>
            </a:r>
            <a:r>
              <a:rPr lang="ar-SA" sz="2000" b="1" dirty="0" smtClean="0">
                <a:solidFill>
                  <a:schemeClr val="tx1"/>
                </a:solidFill>
                <a:cs typeface="B Nazanin" pitchFamily="2" charset="-78"/>
              </a:rPr>
              <a:t>نيروها </a:t>
            </a:r>
            <a:r>
              <a:rPr lang="ar-SA" sz="2000" b="1" dirty="0">
                <a:solidFill>
                  <a:schemeClr val="tx1"/>
                </a:solidFill>
                <a:cs typeface="B Nazanin" pitchFamily="2" charset="-78"/>
              </a:rPr>
              <a:t>و در نتيجه ارتقاء و اشاعه فرهنگ ايمني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  <a:p>
            <a:pPr rtl="1">
              <a:lnSpc>
                <a:spcPct val="150000"/>
              </a:lnSpc>
            </a:pPr>
            <a:r>
              <a:rPr lang="ar-SA" sz="2000" b="1" dirty="0">
                <a:solidFill>
                  <a:schemeClr val="tx1"/>
                </a:solidFill>
                <a:cs typeface="B Nazanin" pitchFamily="2" charset="-78"/>
              </a:rPr>
              <a:t>ج- ارايه و گوشزد منابع و موارد خطر به منظور جلوگيري از وقوع حوادث و در نتيجه حفاظت از جسم و جان پرسنل و </a:t>
            </a:r>
            <a:r>
              <a:rPr lang="ar-SA" sz="2000" b="1" dirty="0" smtClean="0">
                <a:solidFill>
                  <a:schemeClr val="tx1"/>
                </a:solidFill>
                <a:cs typeface="B Nazanin" pitchFamily="2" charset="-78"/>
              </a:rPr>
              <a:t>همينطور </a:t>
            </a:r>
            <a:r>
              <a:rPr lang="ar-SA" sz="2000" b="1" dirty="0">
                <a:solidFill>
                  <a:schemeClr val="tx1"/>
                </a:solidFill>
                <a:cs typeface="B Nazanin" pitchFamily="2" charset="-78"/>
              </a:rPr>
              <a:t>اموال و سرمايه  </a:t>
            </a:r>
            <a:endParaRPr lang="en-US" sz="2000" dirty="0">
              <a:solidFill>
                <a:schemeClr val="tx1"/>
              </a:solidFill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endParaRPr lang="fa-IR" sz="2000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0543801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-457200"/>
            <a:ext cx="6600451" cy="2262781"/>
          </a:xfrm>
        </p:spPr>
        <p:txBody>
          <a:bodyPr>
            <a:normAutofit/>
          </a:bodyPr>
          <a:lstStyle/>
          <a:p>
            <a:pPr algn="ctr"/>
            <a: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  <a:t>حادثه چيست؟</a:t>
            </a:r>
            <a:br>
              <a:rPr lang="fa-IR" sz="3200" dirty="0" smtClean="0">
                <a:solidFill>
                  <a:srgbClr val="FF0000"/>
                </a:solidFill>
                <a:cs typeface="B Titr" pitchFamily="2" charset="-78"/>
              </a:rPr>
            </a:br>
            <a:endParaRPr lang="en-US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32560" y="1905000"/>
            <a:ext cx="7406640" cy="1752600"/>
          </a:xfrm>
        </p:spPr>
        <p:txBody>
          <a:bodyPr>
            <a:normAutofit/>
          </a:bodyPr>
          <a:lstStyle/>
          <a:p>
            <a:pPr algn="r">
              <a:lnSpc>
                <a:spcPct val="150000"/>
              </a:lnSpc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هر رويداد ، رخداد ، ويا اتفاق غير منتظره ، غير پيش بيني شده و نامطلوب که منجر به جراحت افراد ويا آسيب به محيط زيست يا خسارت به اموال گردد را حادثه گويند. 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155" y="3352800"/>
            <a:ext cx="1239715" cy="3133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0000"/>
                </a:solidFill>
                <a:effectLst/>
                <a:latin typeface="B Nazanin"/>
                <a:cs typeface="B Titr" pitchFamily="2" charset="-78"/>
              </a:rPr>
              <a:t>شبه حادثه </a:t>
            </a:r>
            <a:r>
              <a:rPr lang="en-US" sz="3200" dirty="0">
                <a:solidFill>
                  <a:srgbClr val="FF0000"/>
                </a:solidFill>
                <a:effectLst/>
                <a:latin typeface="Times New Roman"/>
                <a:cs typeface="B Titr" pitchFamily="2" charset="-78"/>
              </a:rPr>
              <a:t>near miss</a:t>
            </a:r>
            <a:r>
              <a:rPr lang="en-US" sz="3200" dirty="0" smtClean="0">
                <a:solidFill>
                  <a:srgbClr val="FF0000"/>
                </a:solidFill>
                <a:effectLst/>
                <a:latin typeface="B Nazanin"/>
                <a:cs typeface="B Titr" pitchFamily="2" charset="-78"/>
              </a:rPr>
              <a:t>:</a:t>
            </a:r>
            <a:endParaRPr lang="fa-IR" sz="3200" dirty="0">
              <a:solidFill>
                <a:srgbClr val="FF0000"/>
              </a:solidFill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1600200"/>
            <a:ext cx="6591985" cy="3777622"/>
          </a:xfrm>
        </p:spPr>
        <p:txBody>
          <a:bodyPr>
            <a:normAutofit/>
          </a:bodyPr>
          <a:lstStyle/>
          <a:p>
            <a:pPr algn="r" rtl="1">
              <a:lnSpc>
                <a:spcPct val="150000"/>
              </a:lnSpc>
            </a:pPr>
            <a:r>
              <a:rPr lang="fa-IR" sz="2000" b="1" dirty="0">
                <a:solidFill>
                  <a:srgbClr val="333333"/>
                </a:solidFill>
                <a:latin typeface="B Nazanin"/>
                <a:cs typeface="B Nazanin" pitchFamily="2" charset="-78"/>
              </a:rPr>
              <a:t>یک رویداد برنامه‌ریزی نشده که همه شرایط بروز حادثه را داشته ولی براثر خوش شانسی (و نه طراحی شده) بدون خسارت پایان گرفته است و به اصطلاح بخیر گذشته </a:t>
            </a:r>
            <a:r>
              <a:rPr lang="fa-IR" sz="2000" b="1" dirty="0" smtClean="0">
                <a:solidFill>
                  <a:srgbClr val="333333"/>
                </a:solidFill>
                <a:latin typeface="B Nazanin"/>
                <a:cs typeface="B Nazanin" pitchFamily="2" charset="-78"/>
              </a:rPr>
              <a:t>است. </a:t>
            </a:r>
            <a:r>
              <a:rPr lang="fa-IR" sz="2000" b="1" dirty="0">
                <a:solidFill>
                  <a:srgbClr val="333333"/>
                </a:solidFill>
                <a:latin typeface="B Nazanin"/>
                <a:cs typeface="B Nazanin" pitchFamily="2" charset="-78"/>
              </a:rPr>
              <a:t>به عنوان مثال، </a:t>
            </a:r>
            <a:r>
              <a:rPr lang="fa-IR" sz="2000" b="1" dirty="0" smtClean="0">
                <a:solidFill>
                  <a:srgbClr val="333333"/>
                </a:solidFill>
                <a:latin typeface="B Nazanin"/>
                <a:cs typeface="B Nazanin" pitchFamily="2" charset="-78"/>
              </a:rPr>
              <a:t>افتادن ابزار از ارتفاع جلوی یک کارگر</a:t>
            </a:r>
            <a:endParaRPr lang="fa-IR" sz="2000" b="1" dirty="0">
              <a:cs typeface="B Nazanin" pitchFamily="2" charset="-78"/>
            </a:endParaRPr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986" y="3810000"/>
            <a:ext cx="2649262" cy="12975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7986" y="5107598"/>
            <a:ext cx="2649262" cy="783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301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1200" y="5890858"/>
            <a:ext cx="2686048" cy="671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76529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fa-IR" sz="4400" b="1" dirty="0">
                <a:solidFill>
                  <a:srgbClr val="FF0000"/>
                </a:solidFill>
                <a:cs typeface="B Titr" pitchFamily="2" charset="-78"/>
              </a:rPr>
              <a:t>تعریف خطر</a:t>
            </a:r>
            <a:br>
              <a:rPr lang="fa-IR" sz="4400" b="1" dirty="0">
                <a:solidFill>
                  <a:srgbClr val="FF0000"/>
                </a:solidFill>
                <a:cs typeface="B Titr" pitchFamily="2" charset="-78"/>
              </a:rPr>
            </a:br>
            <a:endParaRPr lang="fa-IR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25000" lnSpcReduction="20000"/>
          </a:bodyPr>
          <a:lstStyle/>
          <a:p>
            <a:pPr>
              <a:lnSpc>
                <a:spcPct val="170000"/>
              </a:lnSpc>
              <a:buNone/>
            </a:pPr>
            <a:r>
              <a:rPr lang="fa-IR" sz="8000" b="1" dirty="0" smtClean="0">
                <a:solidFill>
                  <a:schemeClr val="tx1"/>
                </a:solidFill>
                <a:cs typeface="B Nazanin" pitchFamily="2" charset="-78"/>
              </a:rPr>
              <a:t>خطر </a:t>
            </a:r>
            <a:r>
              <a:rPr lang="fa-IR" sz="8000" b="1" dirty="0">
                <a:solidFill>
                  <a:schemeClr val="tx1"/>
                </a:solidFill>
                <a:cs typeface="B Nazanin" pitchFamily="2" charset="-78"/>
              </a:rPr>
              <a:t>شرایط یا اعمال بالقوه ناایمنی است که می تواند منجر به آسیب، بیماری یا مرگ فرد شده و یا به اموال و تجهیزات و محیط زیست صدمه وارد نماید. </a:t>
            </a:r>
          </a:p>
          <a:p>
            <a:pPr algn="just" defTabSz="900113">
              <a:lnSpc>
                <a:spcPts val="2200"/>
              </a:lnSpc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en-US" sz="9600" dirty="0">
              <a:cs typeface="B Nazanin" pitchFamily="2" charset="-78"/>
            </a:endParaRPr>
          </a:p>
          <a:p>
            <a:pPr algn="just" defTabSz="900113">
              <a:lnSpc>
                <a:spcPts val="2200"/>
              </a:lnSpc>
              <a:buNone/>
              <a:defRPr/>
            </a:pPr>
            <a:endParaRPr lang="en-US" sz="9600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US" sz="800" b="1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US" sz="800" b="1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US" sz="800" b="1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fa-IR" sz="1000" b="1" i="1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US" sz="1000" b="1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r>
              <a:rPr lang="en-US" sz="1000" b="1" i="1" dirty="0">
                <a:cs typeface="B Nazanin" pitchFamily="2" charset="-78"/>
              </a:rPr>
              <a:t> </a:t>
            </a:r>
            <a:endParaRPr lang="fa-IR" sz="1000" b="1" i="1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US" sz="1000" b="1" i="1" dirty="0"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fa-IR" sz="1000" b="1" i="1" dirty="0">
              <a:cs typeface="B Nazanin" pitchFamily="2" charset="-78"/>
            </a:endParaRPr>
          </a:p>
          <a:p>
            <a:pPr algn="ctr" defTabSz="900113">
              <a:lnSpc>
                <a:spcPts val="2200"/>
              </a:lnSpc>
              <a:buNone/>
              <a:defRPr/>
            </a:pPr>
            <a:endParaRPr lang="en-US" sz="1000" i="1" u="sng" dirty="0">
              <a:solidFill>
                <a:srgbClr val="0000FF"/>
              </a:solidFill>
              <a:cs typeface="B Nazanin" pitchFamily="2" charset="-78"/>
            </a:endParaRPr>
          </a:p>
          <a:p>
            <a:pPr algn="ctr" defTabSz="900113">
              <a:lnSpc>
                <a:spcPts val="2200"/>
              </a:lnSpc>
              <a:buNone/>
              <a:defRPr/>
            </a:pPr>
            <a:endParaRPr lang="fa-IR" sz="1400" i="1" u="sng" dirty="0">
              <a:solidFill>
                <a:srgbClr val="0000FF"/>
              </a:solidFill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fa-IR" sz="1400" i="1" u="sng" dirty="0">
              <a:solidFill>
                <a:srgbClr val="0000FF"/>
              </a:solidFill>
              <a:cs typeface="B Nazanin" pitchFamily="2" charset="-78"/>
            </a:endParaRPr>
          </a:p>
          <a:p>
            <a:pPr algn="ctr" defTabSz="900113">
              <a:lnSpc>
                <a:spcPts val="2200"/>
              </a:lnSpc>
              <a:buNone/>
              <a:defRPr/>
            </a:pPr>
            <a:endParaRPr lang="en-GB" sz="1400" i="1" u="sng" dirty="0">
              <a:solidFill>
                <a:srgbClr val="0000FF"/>
              </a:solidFill>
              <a:cs typeface="B Nazanin" pitchFamily="2" charset="-78"/>
            </a:endParaRPr>
          </a:p>
          <a:p>
            <a:pPr algn="ctr" defTabSz="900113">
              <a:lnSpc>
                <a:spcPct val="150000"/>
              </a:lnSpc>
              <a:buNone/>
              <a:defRPr/>
            </a:pPr>
            <a:endParaRPr lang="en-GB" i="1" dirty="0">
              <a:solidFill>
                <a:srgbClr val="0000FF"/>
              </a:solidFill>
              <a:cs typeface="B Nazanin" pitchFamily="2" charset="-78"/>
            </a:endParaRPr>
          </a:p>
          <a:p>
            <a:pPr algn="ctr" defTabSz="900113">
              <a:lnSpc>
                <a:spcPct val="150000"/>
              </a:lnSpc>
              <a:buNone/>
              <a:defRPr/>
            </a:pPr>
            <a:endParaRPr lang="en-GB" i="1" dirty="0">
              <a:solidFill>
                <a:srgbClr val="0000FF"/>
              </a:solidFill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GB" dirty="0">
              <a:solidFill>
                <a:srgbClr val="0000FF"/>
              </a:solidFill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GB" dirty="0">
              <a:solidFill>
                <a:srgbClr val="0000FF"/>
              </a:solidFill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GB" dirty="0">
              <a:solidFill>
                <a:srgbClr val="0000FF"/>
              </a:solidFill>
              <a:cs typeface="B Nazanin" pitchFamily="2" charset="-78"/>
            </a:endParaRPr>
          </a:p>
          <a:p>
            <a:pPr defTabSz="900113">
              <a:lnSpc>
                <a:spcPts val="2200"/>
              </a:lnSpc>
              <a:buNone/>
              <a:defRPr/>
            </a:pPr>
            <a:endParaRPr lang="en-GB" dirty="0">
              <a:solidFill>
                <a:srgbClr val="0000FF"/>
              </a:solidFill>
              <a:cs typeface="B Nazanin" pitchFamily="2" charset="-78"/>
            </a:endParaRPr>
          </a:p>
          <a:p>
            <a:pPr>
              <a:buNone/>
            </a:pPr>
            <a:endParaRPr lang="fa-IR" dirty="0">
              <a:solidFill>
                <a:srgbClr val="0000FF"/>
              </a:solidFill>
              <a:cs typeface="B Nazanin" pitchFamily="2" charset="-78"/>
            </a:endParaRPr>
          </a:p>
          <a:p>
            <a:endParaRPr lang="fa-IR" dirty="0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76740" y="3429000"/>
            <a:ext cx="2943225" cy="2543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547375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b="1" dirty="0">
                <a:solidFill>
                  <a:srgbClr val="FF0000"/>
                </a:solidFill>
                <a:cs typeface="B Titr" pitchFamily="2" charset="-78"/>
              </a:rPr>
              <a:t>انواع خطرات</a:t>
            </a:r>
            <a:br>
              <a:rPr lang="fa-IR" sz="3200" b="1" dirty="0">
                <a:solidFill>
                  <a:srgbClr val="FF0000"/>
                </a:solidFill>
                <a:cs typeface="B Titr" pitchFamily="2" charset="-78"/>
              </a:rPr>
            </a:br>
            <a:endParaRPr lang="fa-IR" sz="2400" dirty="0">
              <a:cs typeface="B Titr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05000" y="1676400"/>
            <a:ext cx="6591985" cy="3777622"/>
          </a:xfrm>
        </p:spPr>
        <p:txBody>
          <a:bodyPr>
            <a:normAutofit fontScale="25000" lnSpcReduction="20000"/>
          </a:bodyPr>
          <a:lstStyle/>
          <a:p>
            <a:pPr algn="just" defTabSz="900113">
              <a:lnSpc>
                <a:spcPts val="2200"/>
              </a:lnSpc>
              <a:buClr>
                <a:srgbClr val="FF0000"/>
              </a:buClr>
              <a:buFont typeface="Wingdings" pitchFamily="2" charset="2"/>
              <a:buChar char="ü"/>
              <a:defRPr/>
            </a:pPr>
            <a:endParaRPr lang="en-US" sz="9600" dirty="0">
              <a:cs typeface="B Nazanin" pitchFamily="2" charset="-78"/>
            </a:endParaRPr>
          </a:p>
          <a:p>
            <a:pPr algn="just" defTabSz="900113">
              <a:lnSpc>
                <a:spcPct val="170000"/>
              </a:lnSpc>
              <a:defRPr/>
            </a:pPr>
            <a:r>
              <a:rPr lang="fa-IR" sz="8000" b="1" dirty="0" smtClean="0">
                <a:solidFill>
                  <a:schemeClr val="tx1"/>
                </a:solidFill>
                <a:cs typeface="B Nazanin" pitchFamily="2" charset="-78"/>
              </a:rPr>
              <a:t>خطر </a:t>
            </a:r>
            <a:r>
              <a:rPr lang="fa-IR" sz="8000" b="1" dirty="0">
                <a:solidFill>
                  <a:schemeClr val="tx1"/>
                </a:solidFill>
                <a:cs typeface="B Nazanin" pitchFamily="2" charset="-78"/>
              </a:rPr>
              <a:t>سقوط اشیاء</a:t>
            </a:r>
          </a:p>
          <a:p>
            <a:pPr algn="just" defTabSz="900113">
              <a:lnSpc>
                <a:spcPct val="170000"/>
              </a:lnSpc>
              <a:defRPr/>
            </a:pPr>
            <a:r>
              <a:rPr lang="fa-IR" sz="8000" b="1" dirty="0">
                <a:solidFill>
                  <a:schemeClr val="tx1"/>
                </a:solidFill>
                <a:cs typeface="B Nazanin" pitchFamily="2" charset="-78"/>
              </a:rPr>
              <a:t>خطر برخورد با اشیاء </a:t>
            </a:r>
          </a:p>
          <a:p>
            <a:pPr algn="just" defTabSz="900113">
              <a:lnSpc>
                <a:spcPct val="170000"/>
              </a:lnSpc>
              <a:defRPr/>
            </a:pPr>
            <a:r>
              <a:rPr lang="fa-IR" sz="8000" b="1" dirty="0">
                <a:solidFill>
                  <a:schemeClr val="tx1"/>
                </a:solidFill>
                <a:cs typeface="B Nazanin" pitchFamily="2" charset="-78"/>
              </a:rPr>
              <a:t>خطر بریدگی توسط اشیا تیز و برنده</a:t>
            </a:r>
          </a:p>
          <a:p>
            <a:pPr algn="just" defTabSz="900113">
              <a:lnSpc>
                <a:spcPct val="170000"/>
              </a:lnSpc>
              <a:defRPr/>
            </a:pPr>
            <a:r>
              <a:rPr lang="fa-IR" sz="8000" b="1" dirty="0">
                <a:solidFill>
                  <a:schemeClr val="tx1"/>
                </a:solidFill>
                <a:cs typeface="B Nazanin" pitchFamily="2" charset="-78"/>
              </a:rPr>
              <a:t>خطرات مواد شیمیایی</a:t>
            </a:r>
          </a:p>
          <a:p>
            <a:pPr algn="just" defTabSz="900113">
              <a:lnSpc>
                <a:spcPct val="170000"/>
              </a:lnSpc>
              <a:defRPr/>
            </a:pPr>
            <a:r>
              <a:rPr lang="fa-IR" sz="8000" b="1" dirty="0">
                <a:solidFill>
                  <a:schemeClr val="tx1"/>
                </a:solidFill>
                <a:cs typeface="B Nazanin" pitchFamily="2" charset="-78"/>
              </a:rPr>
              <a:t>خطرات مواد بیولوژیکی</a:t>
            </a:r>
          </a:p>
          <a:p>
            <a:pPr algn="just" defTabSz="900113">
              <a:lnSpc>
                <a:spcPct val="170000"/>
              </a:lnSpc>
              <a:defRPr/>
            </a:pPr>
            <a:r>
              <a:rPr lang="fa-IR" sz="8000" b="1" dirty="0">
                <a:solidFill>
                  <a:schemeClr val="tx1"/>
                </a:solidFill>
                <a:cs typeface="B Nazanin" pitchFamily="2" charset="-78"/>
              </a:rPr>
              <a:t>خطرات ناشی از گرما و سرمای </a:t>
            </a:r>
            <a:r>
              <a:rPr lang="fa-IR" sz="8000" b="1" dirty="0" smtClean="0">
                <a:solidFill>
                  <a:schemeClr val="tx1"/>
                </a:solidFill>
                <a:cs typeface="B Nazanin" pitchFamily="2" charset="-78"/>
              </a:rPr>
              <a:t>نامتعارف</a:t>
            </a:r>
            <a:endParaRPr lang="fa-IR" sz="8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0286029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بیماریهای ناشی از کار :</a:t>
            </a:r>
            <a:endParaRPr lang="fa-IR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150000"/>
              </a:lnSpc>
              <a:buNone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بیماریهایی که به علت مواجهه با عوامل فیزیکی، شیمیایی، ارگونومیک ، بیولوژیکی در محیط کار بوجود می آیند. </a:t>
            </a:r>
          </a:p>
          <a:p>
            <a:pPr marL="0" indent="0">
              <a:lnSpc>
                <a:spcPct val="150000"/>
              </a:lnSpc>
              <a:buNone/>
              <a:defRPr/>
            </a:pP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  <a:p>
            <a:pPr marL="0" indent="0">
              <a:lnSpc>
                <a:spcPct val="150000"/>
              </a:lnSpc>
              <a:buNone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به عبارت دیگر : </a:t>
            </a:r>
          </a:p>
          <a:p>
            <a:pPr marL="0" indent="0" algn="just">
              <a:lnSpc>
                <a:spcPct val="150000"/>
              </a:lnSpc>
              <a:buNone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بیماریهای ناشی از کار به علت اشتغال به یک کار و تحت شرایط موجود در آن بوجود می آیند و رابطه اتیولوژیک خاص محیط کار با بیماری کاملاً مشخص است. 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  <a:p>
            <a:pPr>
              <a:lnSpc>
                <a:spcPct val="150000"/>
              </a:lnSpc>
            </a:pPr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39549164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fa-IR" sz="3200" dirty="0">
                <a:solidFill>
                  <a:srgbClr val="FF0000"/>
                </a:solidFill>
                <a:cs typeface="B Titr" pitchFamily="2" charset="-78"/>
              </a:rPr>
              <a:t>ویژگیهای بیماری های شغلی</a:t>
            </a:r>
            <a:endParaRPr lang="fa-IR" sz="2400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  <a:buSzTx/>
              <a:buFont typeface="Wingdings" pitchFamily="2" charset="2"/>
              <a:buChar char="Ø"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تظاهرات بالینی و پاتولوژیکی اغلب بیماری های شغلی با این تظاهرات در بیماری های غیر شغلی یکسان است.</a:t>
            </a:r>
          </a:p>
          <a:p>
            <a:pPr>
              <a:lnSpc>
                <a:spcPct val="150000"/>
              </a:lnSpc>
              <a:buSzTx/>
              <a:buFont typeface="Wingdings" pitchFamily="2" charset="2"/>
              <a:buChar char="Ø"/>
              <a:defRPr/>
            </a:pPr>
            <a:r>
              <a:rPr lang="fa-IR" sz="2000" b="1" dirty="0" smtClean="0">
                <a:solidFill>
                  <a:schemeClr val="tx1"/>
                </a:solidFill>
                <a:cs typeface="B Nazanin" pitchFamily="2" charset="-78"/>
              </a:rPr>
              <a:t>تظاهرات </a:t>
            </a: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بالینی بیماری شغلی بستگی به دوز و مدت زمان مواجهه دارند.</a:t>
            </a:r>
          </a:p>
          <a:p>
            <a:pPr>
              <a:lnSpc>
                <a:spcPct val="150000"/>
              </a:lnSpc>
              <a:buSzTx/>
              <a:buFont typeface="Wingdings" pitchFamily="2" charset="2"/>
              <a:buChar char="Ø"/>
              <a:defRPr/>
            </a:pPr>
            <a:r>
              <a:rPr lang="fa-IR" sz="2000" b="1" dirty="0">
                <a:solidFill>
                  <a:schemeClr val="tx1"/>
                </a:solidFill>
                <a:cs typeface="B Nazanin" pitchFamily="2" charset="-78"/>
              </a:rPr>
              <a:t>عوامل شغلی می توانند همراه با عوامل غیرشغلی در ایجاد بیماری نقش داشته باشند. </a:t>
            </a:r>
            <a:endParaRPr lang="en-US" sz="2000" b="1" dirty="0">
              <a:solidFill>
                <a:schemeClr val="tx1"/>
              </a:solidFill>
              <a:cs typeface="B Nazanin" pitchFamily="2" charset="-78"/>
            </a:endParaRPr>
          </a:p>
          <a:p>
            <a:endParaRPr lang="fa-IR" sz="2000" b="1" dirty="0">
              <a:solidFill>
                <a:schemeClr val="tx1"/>
              </a:solidFill>
              <a:cs typeface="B Nazanin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6756481"/>
      </p:ext>
    </p:extLst>
  </p:cSld>
  <p:clrMapOvr>
    <a:masterClrMapping/>
  </p:clrMapOvr>
</p:sld>
</file>

<file path=ppt/theme/theme1.xml><?xml version="1.0" encoding="utf-8"?>
<a:theme xmlns:a="http://schemas.openxmlformats.org/drawingml/2006/main" name="wisp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775</TotalTime>
  <Words>1343</Words>
  <Application>Microsoft Office PowerPoint</Application>
  <PresentationFormat>On-screen Show (4:3)</PresentationFormat>
  <Paragraphs>162</Paragraphs>
  <Slides>28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13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43" baseType="lpstr">
      <vt:lpstr> b titr</vt:lpstr>
      <vt:lpstr>Arial</vt:lpstr>
      <vt:lpstr>Arial Black</vt:lpstr>
      <vt:lpstr>B Lotus</vt:lpstr>
      <vt:lpstr>B Nazanin</vt:lpstr>
      <vt:lpstr>B Titr</vt:lpstr>
      <vt:lpstr>Calibri</vt:lpstr>
      <vt:lpstr>Century Gothic</vt:lpstr>
      <vt:lpstr>Tahoma</vt:lpstr>
      <vt:lpstr>Times New Roman</vt:lpstr>
      <vt:lpstr>Trebuchet MS</vt:lpstr>
      <vt:lpstr>Wingdings</vt:lpstr>
      <vt:lpstr>Wingdings 3</vt:lpstr>
      <vt:lpstr>wisp</vt:lpstr>
      <vt:lpstr>Clip</vt:lpstr>
      <vt:lpstr>بسم الله الرحمن الرحیم</vt:lpstr>
      <vt:lpstr>ايمني چيست؟ </vt:lpstr>
      <vt:lpstr>هدف از آموزش ایمنی عمومي: </vt:lpstr>
      <vt:lpstr>حادثه چيست؟ </vt:lpstr>
      <vt:lpstr>شبه حادثه near miss:</vt:lpstr>
      <vt:lpstr>تعریف خطر </vt:lpstr>
      <vt:lpstr>انواع خطرات </vt:lpstr>
      <vt:lpstr>بیماریهای ناشی از کار :</vt:lpstr>
      <vt:lpstr>ویژگیهای بیماری های شغلی</vt:lpstr>
      <vt:lpstr>پیشگیری از بیماری های شغلی </vt:lpstr>
      <vt:lpstr>حوادث چگونه رخ مي دهند: </vt:lpstr>
      <vt:lpstr>برخي از اعمال نا ايمن عبارتند از: </vt:lpstr>
      <vt:lpstr>برخي از اعمال نا ايمن عبارتند از: </vt:lpstr>
      <vt:lpstr>شرايط ناايمن عبارتند از: </vt:lpstr>
      <vt:lpstr>شرايط ناايمن عبارتند از: </vt:lpstr>
      <vt:lpstr>تعريف آتش:</vt:lpstr>
      <vt:lpstr>عوامل ايجاد آتش سوزي: </vt:lpstr>
      <vt:lpstr>حرارتهاي لازم براي ايجاد آتش سوزي: </vt:lpstr>
      <vt:lpstr>روشهاي خاموش كردن آتش ‌:</vt:lpstr>
      <vt:lpstr>دسته بندي آتش سوزي ها: استاندارد BS  </vt:lpstr>
      <vt:lpstr>دسته بندي آتش سوزيها : استاندارد NFPA</vt:lpstr>
      <vt:lpstr>طبقه بندي عناصر خاموش كننده :</vt:lpstr>
      <vt:lpstr>كپسول محتوي پودر: </vt:lpstr>
      <vt:lpstr>كپسول محتوي آب :</vt:lpstr>
      <vt:lpstr>كپسول محتوي گاز CO2 :</vt:lpstr>
      <vt:lpstr>كپسول محتوي گاز CO2 :</vt:lpstr>
      <vt:lpstr>PowerPoint Presentation</vt:lpstr>
      <vt:lpstr>PowerPoint Presentation</vt:lpstr>
    </vt:vector>
  </TitlesOfParts>
  <Company>MRT www.Win2Farsi.com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MRT</dc:creator>
  <cp:lastModifiedBy>s</cp:lastModifiedBy>
  <cp:revision>34</cp:revision>
  <dcterms:created xsi:type="dcterms:W3CDTF">2015-01-22T06:35:54Z</dcterms:created>
  <dcterms:modified xsi:type="dcterms:W3CDTF">2019-04-16T15:21:09Z</dcterms:modified>
</cp:coreProperties>
</file>