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89"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 id="275" r:id="rId22"/>
    <p:sldId id="276" r:id="rId23"/>
    <p:sldId id="277" r:id="rId24"/>
    <p:sldId id="278" r:id="rId25"/>
    <p:sldId id="279" r:id="rId26"/>
    <p:sldId id="280" r:id="rId27"/>
    <p:sldId id="281" r:id="rId28"/>
    <p:sldId id="282" r:id="rId29"/>
    <p:sldId id="283" r:id="rId30"/>
    <p:sldId id="284" r:id="rId31"/>
    <p:sldId id="285" r:id="rId32"/>
    <p:sldId id="286" r:id="rId33"/>
    <p:sldId id="287" r:id="rId34"/>
    <p:sldId id="288"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9" d="100"/>
          <a:sy n="89" d="100"/>
        </p:scale>
        <p:origin x="432"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0FB7F5C-5D9D-49D4-8F71-F40617FB84F5}" type="datetimeFigureOut">
              <a:rPr lang="en-US" smtClean="0"/>
              <a:t>4/16/2019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4CF866-97D4-4E33-95E6-AA58C5DFBACA}" type="slidenum">
              <a:rPr lang="en-US" smtClean="0"/>
              <a:t>‹#›</a:t>
            </a:fld>
            <a:endParaRPr lang="en-US"/>
          </a:p>
        </p:txBody>
      </p:sp>
    </p:spTree>
    <p:extLst>
      <p:ext uri="{BB962C8B-B14F-4D97-AF65-F5344CB8AC3E}">
        <p14:creationId xmlns:p14="http://schemas.microsoft.com/office/powerpoint/2010/main" val="1368776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FB7F5C-5D9D-49D4-8F71-F40617FB84F5}" type="datetimeFigureOut">
              <a:rPr lang="en-US" smtClean="0"/>
              <a:t>4/16/2019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4CF866-97D4-4E33-95E6-AA58C5DFBACA}" type="slidenum">
              <a:rPr lang="en-US" smtClean="0"/>
              <a:t>‹#›</a:t>
            </a:fld>
            <a:endParaRPr lang="en-US"/>
          </a:p>
        </p:txBody>
      </p:sp>
    </p:spTree>
    <p:extLst>
      <p:ext uri="{BB962C8B-B14F-4D97-AF65-F5344CB8AC3E}">
        <p14:creationId xmlns:p14="http://schemas.microsoft.com/office/powerpoint/2010/main" val="412036426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FB7F5C-5D9D-49D4-8F71-F40617FB84F5}" type="datetimeFigureOut">
              <a:rPr lang="en-US" smtClean="0"/>
              <a:t>4/16/2019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4CF866-97D4-4E33-95E6-AA58C5DFBACA}" type="slidenum">
              <a:rPr lang="en-US" smtClean="0"/>
              <a:t>‹#›</a:t>
            </a:fld>
            <a:endParaRPr lang="en-US"/>
          </a:p>
        </p:txBody>
      </p:sp>
    </p:spTree>
    <p:extLst>
      <p:ext uri="{BB962C8B-B14F-4D97-AF65-F5344CB8AC3E}">
        <p14:creationId xmlns:p14="http://schemas.microsoft.com/office/powerpoint/2010/main" val="36186908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0FB7F5C-5D9D-49D4-8F71-F40617FB84F5}" type="datetimeFigureOut">
              <a:rPr lang="en-US" smtClean="0"/>
              <a:t>4/16/2019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4CF866-97D4-4E33-95E6-AA58C5DFBACA}" type="slidenum">
              <a:rPr lang="en-US" smtClean="0"/>
              <a:t>‹#›</a:t>
            </a:fld>
            <a:endParaRPr lang="en-US"/>
          </a:p>
        </p:txBody>
      </p:sp>
    </p:spTree>
    <p:extLst>
      <p:ext uri="{BB962C8B-B14F-4D97-AF65-F5344CB8AC3E}">
        <p14:creationId xmlns:p14="http://schemas.microsoft.com/office/powerpoint/2010/main" val="1758321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0FB7F5C-5D9D-49D4-8F71-F40617FB84F5}" type="datetimeFigureOut">
              <a:rPr lang="en-US" smtClean="0"/>
              <a:t>4/16/2019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24CF866-97D4-4E33-95E6-AA58C5DFBACA}" type="slidenum">
              <a:rPr lang="en-US" smtClean="0"/>
              <a:t>‹#›</a:t>
            </a:fld>
            <a:endParaRPr lang="en-US"/>
          </a:p>
        </p:txBody>
      </p:sp>
    </p:spTree>
    <p:extLst>
      <p:ext uri="{BB962C8B-B14F-4D97-AF65-F5344CB8AC3E}">
        <p14:creationId xmlns:p14="http://schemas.microsoft.com/office/powerpoint/2010/main" val="297742633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0FB7F5C-5D9D-49D4-8F71-F40617FB84F5}" type="datetimeFigureOut">
              <a:rPr lang="en-US" smtClean="0"/>
              <a:t>4/16/2019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4CF866-97D4-4E33-95E6-AA58C5DFBACA}" type="slidenum">
              <a:rPr lang="en-US" smtClean="0"/>
              <a:t>‹#›</a:t>
            </a:fld>
            <a:endParaRPr lang="en-US"/>
          </a:p>
        </p:txBody>
      </p:sp>
    </p:spTree>
    <p:extLst>
      <p:ext uri="{BB962C8B-B14F-4D97-AF65-F5344CB8AC3E}">
        <p14:creationId xmlns:p14="http://schemas.microsoft.com/office/powerpoint/2010/main" val="544065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0FB7F5C-5D9D-49D4-8F71-F40617FB84F5}" type="datetimeFigureOut">
              <a:rPr lang="en-US" smtClean="0"/>
              <a:t>4/16/2019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24CF866-97D4-4E33-95E6-AA58C5DFBACA}" type="slidenum">
              <a:rPr lang="en-US" smtClean="0"/>
              <a:t>‹#›</a:t>
            </a:fld>
            <a:endParaRPr lang="en-US"/>
          </a:p>
        </p:txBody>
      </p:sp>
    </p:spTree>
    <p:extLst>
      <p:ext uri="{BB962C8B-B14F-4D97-AF65-F5344CB8AC3E}">
        <p14:creationId xmlns:p14="http://schemas.microsoft.com/office/powerpoint/2010/main" val="351394884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0FB7F5C-5D9D-49D4-8F71-F40617FB84F5}" type="datetimeFigureOut">
              <a:rPr lang="en-US" smtClean="0"/>
              <a:t>4/16/2019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24CF866-97D4-4E33-95E6-AA58C5DFBACA}" type="slidenum">
              <a:rPr lang="en-US" smtClean="0"/>
              <a:t>‹#›</a:t>
            </a:fld>
            <a:endParaRPr lang="en-US"/>
          </a:p>
        </p:txBody>
      </p:sp>
    </p:spTree>
    <p:extLst>
      <p:ext uri="{BB962C8B-B14F-4D97-AF65-F5344CB8AC3E}">
        <p14:creationId xmlns:p14="http://schemas.microsoft.com/office/powerpoint/2010/main" val="19167556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FB7F5C-5D9D-49D4-8F71-F40617FB84F5}" type="datetimeFigureOut">
              <a:rPr lang="en-US" smtClean="0"/>
              <a:t>4/16/2019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24CF866-97D4-4E33-95E6-AA58C5DFBACA}" type="slidenum">
              <a:rPr lang="en-US" smtClean="0"/>
              <a:t>‹#›</a:t>
            </a:fld>
            <a:endParaRPr lang="en-US"/>
          </a:p>
        </p:txBody>
      </p:sp>
    </p:spTree>
    <p:extLst>
      <p:ext uri="{BB962C8B-B14F-4D97-AF65-F5344CB8AC3E}">
        <p14:creationId xmlns:p14="http://schemas.microsoft.com/office/powerpoint/2010/main" val="244698339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FB7F5C-5D9D-49D4-8F71-F40617FB84F5}" type="datetimeFigureOut">
              <a:rPr lang="en-US" smtClean="0"/>
              <a:t>4/16/2019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4CF866-97D4-4E33-95E6-AA58C5DFBACA}" type="slidenum">
              <a:rPr lang="en-US" smtClean="0"/>
              <a:t>‹#›</a:t>
            </a:fld>
            <a:endParaRPr lang="en-US"/>
          </a:p>
        </p:txBody>
      </p:sp>
    </p:spTree>
    <p:extLst>
      <p:ext uri="{BB962C8B-B14F-4D97-AF65-F5344CB8AC3E}">
        <p14:creationId xmlns:p14="http://schemas.microsoft.com/office/powerpoint/2010/main" val="242208290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0FB7F5C-5D9D-49D4-8F71-F40617FB84F5}" type="datetimeFigureOut">
              <a:rPr lang="en-US" smtClean="0"/>
              <a:t>4/16/2019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24CF866-97D4-4E33-95E6-AA58C5DFBACA}" type="slidenum">
              <a:rPr lang="en-US" smtClean="0"/>
              <a:t>‹#›</a:t>
            </a:fld>
            <a:endParaRPr lang="en-US"/>
          </a:p>
        </p:txBody>
      </p:sp>
    </p:spTree>
    <p:extLst>
      <p:ext uri="{BB962C8B-B14F-4D97-AF65-F5344CB8AC3E}">
        <p14:creationId xmlns:p14="http://schemas.microsoft.com/office/powerpoint/2010/main" val="4184797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FB7F5C-5D9D-49D4-8F71-F40617FB84F5}" type="datetimeFigureOut">
              <a:rPr lang="en-US" smtClean="0"/>
              <a:t>4/16/2019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24CF866-97D4-4E33-95E6-AA58C5DFBACA}" type="slidenum">
              <a:rPr lang="en-US" smtClean="0"/>
              <a:t>‹#›</a:t>
            </a:fld>
            <a:endParaRPr lang="en-US"/>
          </a:p>
        </p:txBody>
      </p:sp>
    </p:spTree>
    <p:extLst>
      <p:ext uri="{BB962C8B-B14F-4D97-AF65-F5344CB8AC3E}">
        <p14:creationId xmlns:p14="http://schemas.microsoft.com/office/powerpoint/2010/main" val="16626907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81270" y="814715"/>
            <a:ext cx="9144000" cy="757711"/>
          </a:xfrm>
          <a:solidFill>
            <a:schemeClr val="bg1"/>
          </a:solidFill>
          <a:ln>
            <a:noFill/>
          </a:ln>
        </p:spPr>
        <p:txBody>
          <a:bodyPr>
            <a:normAutofit/>
          </a:bodyPr>
          <a:lstStyle/>
          <a:p>
            <a:r>
              <a:rPr lang="fa-IR" sz="2200" dirty="0" smtClean="0">
                <a:cs typeface="B Titr" panose="00000700000000000000" pitchFamily="2" charset="-78"/>
              </a:rPr>
              <a:t>به نام خدا</a:t>
            </a:r>
            <a:endParaRPr lang="en-US" sz="2200" dirty="0">
              <a:cs typeface="B Titr" panose="00000700000000000000" pitchFamily="2" charset="-78"/>
            </a:endParaRPr>
          </a:p>
        </p:txBody>
      </p:sp>
      <p:sp>
        <p:nvSpPr>
          <p:cNvPr id="3" name="Subtitle 2"/>
          <p:cNvSpPr>
            <a:spLocks noGrp="1"/>
          </p:cNvSpPr>
          <p:nvPr>
            <p:ph type="subTitle" idx="1"/>
          </p:nvPr>
        </p:nvSpPr>
        <p:spPr>
          <a:xfrm>
            <a:off x="1618003" y="2362898"/>
            <a:ext cx="9144000" cy="1655762"/>
          </a:xfrm>
          <a:solidFill>
            <a:schemeClr val="accent4">
              <a:lumMod val="60000"/>
              <a:lumOff val="40000"/>
            </a:schemeClr>
          </a:solidFill>
        </p:spPr>
        <p:txBody>
          <a:bodyPr>
            <a:normAutofit/>
          </a:bodyPr>
          <a:lstStyle/>
          <a:p>
            <a:r>
              <a:rPr lang="fa-IR" sz="2200" dirty="0">
                <a:latin typeface="+mj-lt"/>
                <a:ea typeface="+mj-ea"/>
                <a:cs typeface="B Titr" panose="00000700000000000000" pitchFamily="2" charset="-78"/>
              </a:rPr>
              <a:t>سازمان نظام مهندسی ساختمان استان چهارمحال و </a:t>
            </a:r>
            <a:r>
              <a:rPr lang="fa-IR" sz="2200" dirty="0" smtClean="0">
                <a:latin typeface="+mj-lt"/>
                <a:ea typeface="+mj-ea"/>
                <a:cs typeface="B Titr" panose="00000700000000000000" pitchFamily="2" charset="-78"/>
              </a:rPr>
              <a:t>بختیاری</a:t>
            </a:r>
          </a:p>
          <a:p>
            <a:endParaRPr lang="fa-IR" sz="2200" dirty="0">
              <a:latin typeface="+mj-lt"/>
              <a:ea typeface="+mj-ea"/>
              <a:cs typeface="B Titr" panose="00000700000000000000" pitchFamily="2" charset="-78"/>
            </a:endParaRPr>
          </a:p>
          <a:p>
            <a:pPr rtl="1"/>
            <a:r>
              <a:rPr lang="fa-IR" sz="2200" dirty="0">
                <a:latin typeface="+mj-lt"/>
                <a:ea typeface="+mj-ea"/>
                <a:cs typeface="B Titr" panose="00000700000000000000" pitchFamily="2" charset="-78"/>
              </a:rPr>
              <a:t>دوره آموزشی مبانی </a:t>
            </a:r>
            <a:r>
              <a:rPr lang="en-US" sz="2200" dirty="0" smtClean="0">
                <a:latin typeface="+mj-lt"/>
                <a:ea typeface="+mj-ea"/>
                <a:cs typeface="B Titr" panose="00000700000000000000" pitchFamily="2" charset="-78"/>
              </a:rPr>
              <a:t>HSE</a:t>
            </a:r>
          </a:p>
          <a:p>
            <a:pPr rtl="1"/>
            <a:endParaRPr lang="en-US" sz="2200" dirty="0">
              <a:latin typeface="+mj-lt"/>
              <a:ea typeface="+mj-ea"/>
              <a:cs typeface="B Titr" panose="00000700000000000000" pitchFamily="2" charset="-78"/>
            </a:endParaRPr>
          </a:p>
          <a:p>
            <a:pPr rtl="1"/>
            <a:endParaRPr lang="en-US" sz="2200" dirty="0" smtClean="0">
              <a:latin typeface="+mj-lt"/>
              <a:ea typeface="+mj-ea"/>
              <a:cs typeface="B Titr" panose="00000700000000000000" pitchFamily="2" charset="-78"/>
            </a:endParaRPr>
          </a:p>
          <a:p>
            <a:pPr rtl="1"/>
            <a:endParaRPr lang="en-US" sz="2200" dirty="0">
              <a:latin typeface="+mj-lt"/>
              <a:ea typeface="+mj-ea"/>
              <a:cs typeface="B Titr" panose="00000700000000000000" pitchFamily="2" charset="-78"/>
            </a:endParaRPr>
          </a:p>
          <a:p>
            <a:pPr rtl="1"/>
            <a:endParaRPr lang="fa-IR" sz="2200" dirty="0" smtClean="0">
              <a:latin typeface="+mj-lt"/>
              <a:ea typeface="+mj-ea"/>
              <a:cs typeface="B Titr" panose="00000700000000000000" pitchFamily="2" charset="-78"/>
            </a:endParaRPr>
          </a:p>
          <a:p>
            <a:pPr rtl="1"/>
            <a:endParaRPr lang="fa-IR" sz="2200" dirty="0">
              <a:latin typeface="+mj-lt"/>
              <a:ea typeface="+mj-ea"/>
              <a:cs typeface="B Titr" panose="00000700000000000000" pitchFamily="2" charset="-78"/>
            </a:endParaRPr>
          </a:p>
          <a:p>
            <a:pPr rtl="1"/>
            <a:endParaRPr lang="en-US" sz="2200" dirty="0">
              <a:latin typeface="+mj-lt"/>
              <a:ea typeface="+mj-ea"/>
              <a:cs typeface="B Titr" panose="00000700000000000000" pitchFamily="2" charset="-78"/>
            </a:endParaRPr>
          </a:p>
        </p:txBody>
      </p:sp>
      <p:sp>
        <p:nvSpPr>
          <p:cNvPr id="4" name="TextBox 3"/>
          <p:cNvSpPr txBox="1"/>
          <p:nvPr/>
        </p:nvSpPr>
        <p:spPr>
          <a:xfrm>
            <a:off x="4660306" y="5603891"/>
            <a:ext cx="3059394" cy="646331"/>
          </a:xfrm>
          <a:prstGeom prst="rect">
            <a:avLst/>
          </a:prstGeom>
          <a:noFill/>
        </p:spPr>
        <p:txBody>
          <a:bodyPr wrap="square" rtlCol="0">
            <a:spAutoFit/>
          </a:bodyPr>
          <a:lstStyle/>
          <a:p>
            <a:pPr algn="ctr"/>
            <a:r>
              <a:rPr lang="fa-IR" dirty="0" smtClean="0">
                <a:cs typeface="B Titr" panose="00000700000000000000" pitchFamily="2" charset="-78"/>
              </a:rPr>
              <a:t>مدرس: </a:t>
            </a:r>
            <a:r>
              <a:rPr lang="fa-IR" dirty="0" smtClean="0">
                <a:cs typeface="B Shiraz" panose="00000400000000000000" pitchFamily="2" charset="-78"/>
              </a:rPr>
              <a:t>دکترسیاوش صادقی</a:t>
            </a:r>
          </a:p>
          <a:p>
            <a:pPr algn="ctr"/>
            <a:r>
              <a:rPr lang="fa-IR" dirty="0" smtClean="0">
                <a:cs typeface="B Shiraz" panose="00000400000000000000" pitchFamily="2" charset="-78"/>
              </a:rPr>
              <a:t>فروردین 1398</a:t>
            </a:r>
            <a:endParaRPr lang="en-US" dirty="0">
              <a:cs typeface="B Shiraz" panose="00000400000000000000" pitchFamily="2" charset="-78"/>
            </a:endParaRPr>
          </a:p>
        </p:txBody>
      </p:sp>
    </p:spTree>
    <p:extLst>
      <p:ext uri="{BB962C8B-B14F-4D97-AF65-F5344CB8AC3E}">
        <p14:creationId xmlns:p14="http://schemas.microsoft.com/office/powerpoint/2010/main" val="15713264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46810" y="778019"/>
            <a:ext cx="11097492" cy="5800725"/>
          </a:xfrm>
          <a:prstGeom prst="rect">
            <a:avLst/>
          </a:prstGeom>
        </p:spPr>
      </p:pic>
    </p:spTree>
    <p:extLst>
      <p:ext uri="{BB962C8B-B14F-4D97-AF65-F5344CB8AC3E}">
        <p14:creationId xmlns:p14="http://schemas.microsoft.com/office/powerpoint/2010/main" val="7910859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75408" y="655493"/>
            <a:ext cx="10931237" cy="5962650"/>
          </a:xfrm>
          <a:prstGeom prst="rect">
            <a:avLst/>
          </a:prstGeom>
        </p:spPr>
      </p:pic>
    </p:spTree>
    <p:extLst>
      <p:ext uri="{BB962C8B-B14F-4D97-AF65-F5344CB8AC3E}">
        <p14:creationId xmlns:p14="http://schemas.microsoft.com/office/powerpoint/2010/main" val="208828735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0164" y="1115723"/>
            <a:ext cx="11274136" cy="4772025"/>
          </a:xfrm>
          <a:prstGeom prst="rect">
            <a:avLst/>
          </a:prstGeom>
        </p:spPr>
      </p:pic>
    </p:spTree>
    <p:extLst>
      <p:ext uri="{BB962C8B-B14F-4D97-AF65-F5344CB8AC3E}">
        <p14:creationId xmlns:p14="http://schemas.microsoft.com/office/powerpoint/2010/main" val="270402851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33844" y="461962"/>
            <a:ext cx="10993583" cy="5934075"/>
          </a:xfrm>
          <a:prstGeom prst="rect">
            <a:avLst/>
          </a:prstGeom>
        </p:spPr>
      </p:pic>
    </p:spTree>
    <p:extLst>
      <p:ext uri="{BB962C8B-B14F-4D97-AF65-F5344CB8AC3E}">
        <p14:creationId xmlns:p14="http://schemas.microsoft.com/office/powerpoint/2010/main" val="6124778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71500" y="481012"/>
            <a:ext cx="11055927" cy="5895975"/>
          </a:xfrm>
          <a:prstGeom prst="rect">
            <a:avLst/>
          </a:prstGeom>
        </p:spPr>
      </p:pic>
    </p:spTree>
    <p:extLst>
      <p:ext uri="{BB962C8B-B14F-4D97-AF65-F5344CB8AC3E}">
        <p14:creationId xmlns:p14="http://schemas.microsoft.com/office/powerpoint/2010/main" val="34859130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49382" y="447675"/>
            <a:ext cx="11481954" cy="5962650"/>
          </a:xfrm>
          <a:prstGeom prst="rect">
            <a:avLst/>
          </a:prstGeom>
        </p:spPr>
      </p:pic>
    </p:spTree>
    <p:extLst>
      <p:ext uri="{BB962C8B-B14F-4D97-AF65-F5344CB8AC3E}">
        <p14:creationId xmlns:p14="http://schemas.microsoft.com/office/powerpoint/2010/main" val="371277998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46808" y="433387"/>
            <a:ext cx="11263747" cy="5991225"/>
          </a:xfrm>
          <a:prstGeom prst="rect">
            <a:avLst/>
          </a:prstGeom>
        </p:spPr>
      </p:pic>
    </p:spTree>
    <p:extLst>
      <p:ext uri="{BB962C8B-B14F-4D97-AF65-F5344CB8AC3E}">
        <p14:creationId xmlns:p14="http://schemas.microsoft.com/office/powerpoint/2010/main" val="41202329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11727" y="442912"/>
            <a:ext cx="11617037" cy="5972175"/>
          </a:xfrm>
          <a:prstGeom prst="rect">
            <a:avLst/>
          </a:prstGeom>
        </p:spPr>
      </p:pic>
    </p:spTree>
    <p:extLst>
      <p:ext uri="{BB962C8B-B14F-4D97-AF65-F5344CB8AC3E}">
        <p14:creationId xmlns:p14="http://schemas.microsoft.com/office/powerpoint/2010/main" val="39180089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65018" y="457200"/>
            <a:ext cx="10837718" cy="5943600"/>
          </a:xfrm>
          <a:prstGeom prst="rect">
            <a:avLst/>
          </a:prstGeom>
        </p:spPr>
      </p:pic>
    </p:spTree>
    <p:extLst>
      <p:ext uri="{BB962C8B-B14F-4D97-AF65-F5344CB8AC3E}">
        <p14:creationId xmlns:p14="http://schemas.microsoft.com/office/powerpoint/2010/main" val="39726528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70164" y="409575"/>
            <a:ext cx="11596254" cy="6038850"/>
          </a:xfrm>
          <a:prstGeom prst="rect">
            <a:avLst/>
          </a:prstGeom>
        </p:spPr>
      </p:pic>
    </p:spTree>
    <p:extLst>
      <p:ext uri="{BB962C8B-B14F-4D97-AF65-F5344CB8AC3E}">
        <p14:creationId xmlns:p14="http://schemas.microsoft.com/office/powerpoint/2010/main" val="99574801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solidFill>
            <a:schemeClr val="accent6">
              <a:lumMod val="60000"/>
              <a:lumOff val="40000"/>
            </a:schemeClr>
          </a:solidFill>
        </p:spPr>
        <p:txBody>
          <a:bodyPr>
            <a:normAutofit/>
          </a:bodyPr>
          <a:lstStyle/>
          <a:p>
            <a:pPr algn="r" rtl="1"/>
            <a:r>
              <a:rPr lang="fa-IR" sz="2000" b="1" dirty="0" smtClean="0">
                <a:cs typeface="B Lotus" panose="00000400000000000000" pitchFamily="2" charset="-78"/>
              </a:rPr>
              <a:t>آمار کشته شدگان ناشی از کار</a:t>
            </a:r>
            <a:endParaRPr lang="en-US" sz="2000" b="1" dirty="0">
              <a:cs typeface="B Lotus" panose="00000400000000000000" pitchFamily="2" charset="-78"/>
            </a:endParaRPr>
          </a:p>
        </p:txBody>
      </p:sp>
      <p:sp>
        <p:nvSpPr>
          <p:cNvPr id="3" name="Content Placeholder 2"/>
          <p:cNvSpPr>
            <a:spLocks noGrp="1"/>
          </p:cNvSpPr>
          <p:nvPr>
            <p:ph idx="1"/>
          </p:nvPr>
        </p:nvSpPr>
        <p:spPr/>
        <p:txBody>
          <a:bodyPr>
            <a:normAutofit fontScale="85000" lnSpcReduction="10000"/>
          </a:bodyPr>
          <a:lstStyle/>
          <a:p>
            <a:pPr algn="r" rtl="1">
              <a:lnSpc>
                <a:spcPct val="150000"/>
              </a:lnSpc>
            </a:pPr>
            <a:r>
              <a:rPr lang="fa-IR" sz="1800" b="1" dirty="0" smtClean="0">
                <a:solidFill>
                  <a:srgbClr val="333333"/>
                </a:solidFill>
                <a:latin typeface="Persian-Sans"/>
                <a:cs typeface="B Nazanin" panose="00000400000000000000" pitchFamily="2" charset="-78"/>
              </a:rPr>
              <a:t>بر اساس آمار </a:t>
            </a:r>
            <a:r>
              <a:rPr lang="fa-IR" sz="1800" b="1" dirty="0">
                <a:solidFill>
                  <a:srgbClr val="333333"/>
                </a:solidFill>
                <a:latin typeface="Persian-Sans"/>
                <a:cs typeface="B Nazanin" panose="00000400000000000000" pitchFamily="2" charset="-78"/>
              </a:rPr>
              <a:t>جهانی حوادث ناشی از کار ارائه شده از سوی سازمان بین المللی کار </a:t>
            </a:r>
            <a:r>
              <a:rPr lang="en-US" sz="1800" b="1" dirty="0" smtClean="0">
                <a:solidFill>
                  <a:srgbClr val="333333"/>
                </a:solidFill>
                <a:latin typeface="Persian-Sans"/>
                <a:cs typeface="B Nazanin" panose="00000400000000000000" pitchFamily="2" charset="-78"/>
              </a:rPr>
              <a:t>ILO </a:t>
            </a:r>
            <a:r>
              <a:rPr lang="fa-IR" sz="1800" b="1" dirty="0" smtClean="0">
                <a:solidFill>
                  <a:srgbClr val="333333"/>
                </a:solidFill>
                <a:latin typeface="Persian-Sans"/>
                <a:cs typeface="B Nazanin" panose="00000400000000000000" pitchFamily="2" charset="-78"/>
              </a:rPr>
              <a:t> تعداد </a:t>
            </a:r>
            <a:r>
              <a:rPr lang="fa-IR" sz="1800" b="1" dirty="0">
                <a:solidFill>
                  <a:srgbClr val="333333"/>
                </a:solidFill>
                <a:latin typeface="Persian-Sans"/>
                <a:cs typeface="B Nazanin" panose="00000400000000000000" pitchFamily="2" charset="-78"/>
              </a:rPr>
              <a:t>بیماری های ناشی از کار 6 برابر حوادث ناشی از کار است .</a:t>
            </a:r>
            <a:r>
              <a:rPr lang="fa-IR" sz="1800" b="1" dirty="0">
                <a:cs typeface="B Nazanin" panose="00000400000000000000" pitchFamily="2" charset="-78"/>
              </a:rPr>
              <a:t/>
            </a:r>
            <a:br>
              <a:rPr lang="fa-IR" sz="1800" b="1" dirty="0">
                <a:cs typeface="B Nazanin" panose="00000400000000000000" pitchFamily="2" charset="-78"/>
              </a:rPr>
            </a:br>
            <a:r>
              <a:rPr lang="fa-IR" sz="1800" b="1" dirty="0" smtClean="0">
                <a:solidFill>
                  <a:srgbClr val="333333"/>
                </a:solidFill>
                <a:latin typeface="Persian-Sans"/>
                <a:cs typeface="B Nazanin" panose="00000400000000000000" pitchFamily="2" charset="-78"/>
              </a:rPr>
              <a:t>در کشور آمریکا </a:t>
            </a:r>
            <a:r>
              <a:rPr lang="fa-IR" sz="1800" b="1" dirty="0">
                <a:solidFill>
                  <a:srgbClr val="333333"/>
                </a:solidFill>
                <a:latin typeface="Persian-Sans"/>
                <a:cs typeface="B Nazanin" panose="00000400000000000000" pitchFamily="2" charset="-78"/>
              </a:rPr>
              <a:t>سالانه 4585 نفر</a:t>
            </a:r>
            <a:r>
              <a:rPr lang="fa-IR" sz="1800" b="1" dirty="0" smtClean="0">
                <a:solidFill>
                  <a:srgbClr val="333333"/>
                </a:solidFill>
                <a:latin typeface="Persian-Sans"/>
                <a:cs typeface="B Nazanin" panose="00000400000000000000" pitchFamily="2" charset="-78"/>
              </a:rPr>
              <a:t>،</a:t>
            </a:r>
          </a:p>
          <a:p>
            <a:pPr algn="r" rtl="1">
              <a:lnSpc>
                <a:spcPct val="150000"/>
              </a:lnSpc>
            </a:pPr>
            <a:r>
              <a:rPr lang="fa-IR" sz="1800" b="1" dirty="0" smtClean="0">
                <a:solidFill>
                  <a:srgbClr val="333333"/>
                </a:solidFill>
                <a:latin typeface="Persian-Sans"/>
                <a:cs typeface="B Nazanin" panose="00000400000000000000" pitchFamily="2" charset="-78"/>
              </a:rPr>
              <a:t> </a:t>
            </a:r>
            <a:r>
              <a:rPr lang="fa-IR" sz="1800" b="1" dirty="0">
                <a:solidFill>
                  <a:srgbClr val="333333"/>
                </a:solidFill>
                <a:latin typeface="Persian-Sans"/>
                <a:cs typeface="B Nazanin" panose="00000400000000000000" pitchFamily="2" charset="-78"/>
              </a:rPr>
              <a:t>کانادا 362نفر</a:t>
            </a:r>
            <a:r>
              <a:rPr lang="fa-IR" sz="1800" b="1" dirty="0" smtClean="0">
                <a:solidFill>
                  <a:srgbClr val="333333"/>
                </a:solidFill>
                <a:latin typeface="Persian-Sans"/>
                <a:cs typeface="B Nazanin" panose="00000400000000000000" pitchFamily="2" charset="-78"/>
              </a:rPr>
              <a:t>،</a:t>
            </a:r>
          </a:p>
          <a:p>
            <a:pPr algn="r" rtl="1">
              <a:lnSpc>
                <a:spcPct val="150000"/>
              </a:lnSpc>
            </a:pPr>
            <a:r>
              <a:rPr lang="fa-IR" sz="1800" b="1" dirty="0" smtClean="0">
                <a:solidFill>
                  <a:srgbClr val="333333"/>
                </a:solidFill>
                <a:latin typeface="Persian-Sans"/>
                <a:cs typeface="B Nazanin" panose="00000400000000000000" pitchFamily="2" charset="-78"/>
              </a:rPr>
              <a:t> </a:t>
            </a:r>
            <a:r>
              <a:rPr lang="fa-IR" sz="1800" b="1" dirty="0">
                <a:solidFill>
                  <a:srgbClr val="333333"/>
                </a:solidFill>
                <a:latin typeface="Persian-Sans"/>
                <a:cs typeface="B Nazanin" panose="00000400000000000000" pitchFamily="2" charset="-78"/>
              </a:rPr>
              <a:t>آلمان 605 نفر</a:t>
            </a:r>
            <a:r>
              <a:rPr lang="fa-IR" sz="1800" b="1" dirty="0" smtClean="0">
                <a:solidFill>
                  <a:srgbClr val="333333"/>
                </a:solidFill>
                <a:latin typeface="Persian-Sans"/>
                <a:cs typeface="B Nazanin" panose="00000400000000000000" pitchFamily="2" charset="-78"/>
              </a:rPr>
              <a:t>،</a:t>
            </a:r>
          </a:p>
          <a:p>
            <a:pPr algn="r" rtl="1">
              <a:lnSpc>
                <a:spcPct val="150000"/>
              </a:lnSpc>
            </a:pPr>
            <a:r>
              <a:rPr lang="fa-IR" sz="1800" b="1" dirty="0" smtClean="0">
                <a:solidFill>
                  <a:srgbClr val="333333"/>
                </a:solidFill>
                <a:latin typeface="Persian-Sans"/>
                <a:cs typeface="B Nazanin" panose="00000400000000000000" pitchFamily="2" charset="-78"/>
              </a:rPr>
              <a:t> </a:t>
            </a:r>
            <a:r>
              <a:rPr lang="fa-IR" sz="1800" b="1" dirty="0">
                <a:solidFill>
                  <a:srgbClr val="333333"/>
                </a:solidFill>
                <a:latin typeface="Persian-Sans"/>
                <a:cs typeface="B Nazanin" panose="00000400000000000000" pitchFamily="2" charset="-78"/>
              </a:rPr>
              <a:t>اسپانیا 260نفر، ژاپن 928نفر</a:t>
            </a:r>
            <a:r>
              <a:rPr lang="fa-IR" sz="1800" b="1" dirty="0" smtClean="0">
                <a:solidFill>
                  <a:srgbClr val="333333"/>
                </a:solidFill>
                <a:latin typeface="Persian-Sans"/>
                <a:cs typeface="B Nazanin" panose="00000400000000000000" pitchFamily="2" charset="-78"/>
              </a:rPr>
              <a:t>،</a:t>
            </a:r>
          </a:p>
          <a:p>
            <a:pPr algn="r" rtl="1">
              <a:lnSpc>
                <a:spcPct val="150000"/>
              </a:lnSpc>
            </a:pPr>
            <a:r>
              <a:rPr lang="fa-IR" sz="1800" b="1" dirty="0" smtClean="0">
                <a:solidFill>
                  <a:srgbClr val="333333"/>
                </a:solidFill>
                <a:latin typeface="Persian-Sans"/>
                <a:cs typeface="B Nazanin" panose="00000400000000000000" pitchFamily="2" charset="-78"/>
              </a:rPr>
              <a:t> </a:t>
            </a:r>
            <a:r>
              <a:rPr lang="fa-IR" sz="1800" b="1" dirty="0">
                <a:solidFill>
                  <a:srgbClr val="333333"/>
                </a:solidFill>
                <a:latin typeface="Persian-Sans"/>
                <a:cs typeface="B Nazanin" panose="00000400000000000000" pitchFamily="2" charset="-78"/>
              </a:rPr>
              <a:t>سنگاپور66 </a:t>
            </a:r>
            <a:r>
              <a:rPr lang="fa-IR" sz="1800" b="1" dirty="0" smtClean="0">
                <a:solidFill>
                  <a:srgbClr val="333333"/>
                </a:solidFill>
                <a:latin typeface="Persian-Sans"/>
                <a:cs typeface="B Nazanin" panose="00000400000000000000" pitchFamily="2" charset="-78"/>
              </a:rPr>
              <a:t>نفر </a:t>
            </a:r>
            <a:r>
              <a:rPr lang="fa-IR" sz="1800" b="1" dirty="0">
                <a:solidFill>
                  <a:srgbClr val="333333"/>
                </a:solidFill>
                <a:latin typeface="Persian-Sans"/>
                <a:cs typeface="B Nazanin" panose="00000400000000000000" pitchFamily="2" charset="-78"/>
              </a:rPr>
              <a:t>و ترکیه 745 نفر در اثر حوادث ناشی از کار جان خود را از دست می دهند.</a:t>
            </a:r>
            <a:r>
              <a:rPr lang="fa-IR" sz="1800" b="1" dirty="0">
                <a:cs typeface="B Nazanin" panose="00000400000000000000" pitchFamily="2" charset="-78"/>
              </a:rPr>
              <a:t/>
            </a:r>
            <a:br>
              <a:rPr lang="fa-IR" sz="1800" b="1" dirty="0">
                <a:cs typeface="B Nazanin" panose="00000400000000000000" pitchFamily="2" charset="-78"/>
              </a:rPr>
            </a:br>
            <a:r>
              <a:rPr lang="fa-IR" sz="1800" b="1" dirty="0" smtClean="0">
                <a:solidFill>
                  <a:srgbClr val="333333"/>
                </a:solidFill>
                <a:latin typeface="Persian-Sans"/>
                <a:cs typeface="B Nazanin" panose="00000400000000000000" pitchFamily="2" charset="-78"/>
              </a:rPr>
              <a:t>میزان </a:t>
            </a:r>
            <a:r>
              <a:rPr lang="fa-IR" sz="1800" b="1" dirty="0">
                <a:solidFill>
                  <a:srgbClr val="333333"/>
                </a:solidFill>
                <a:latin typeface="Persian-Sans"/>
                <a:cs typeface="B Nazanin" panose="00000400000000000000" pitchFamily="2" charset="-78"/>
              </a:rPr>
              <a:t>مرگ و میر ناشی از کار در ایران در سال 1389 را برابر با 1167نفر،سال 1390برابر با 1273نفر،سال 1391 برابر با 1199نفر،سال 1392 برابر با 1092نفر،سال 1393 برابر با 1084نفر ،سال 1394 برابر با 903نفر و سال 1395 برابر با 814 نفر عنوان کرد</a:t>
            </a:r>
            <a:r>
              <a:rPr lang="fa-IR" sz="1800" b="1" dirty="0" smtClean="0">
                <a:solidFill>
                  <a:srgbClr val="333333"/>
                </a:solidFill>
                <a:latin typeface="Persian-Sans"/>
                <a:cs typeface="B Nazanin" panose="00000400000000000000" pitchFamily="2" charset="-78"/>
              </a:rPr>
              <a:t>.</a:t>
            </a:r>
          </a:p>
          <a:p>
            <a:pPr algn="r" rtl="1">
              <a:lnSpc>
                <a:spcPct val="150000"/>
              </a:lnSpc>
            </a:pPr>
            <a:r>
              <a:rPr lang="fa-IR" sz="1800" b="1" dirty="0">
                <a:solidFill>
                  <a:srgbClr val="333333"/>
                </a:solidFill>
                <a:latin typeface="Persian-Sans"/>
                <a:cs typeface="B Nazanin" panose="00000400000000000000" pitchFamily="2" charset="-78"/>
              </a:rPr>
              <a:t>طی 10 سال گذشته (1387 تا 1396)، 15 هزار و 997 نفر در حوادث ناشی از کار جان خود را از دست دادند که 15 هزار و 767 نفر از این افراد مرد و 230 نفر زن بودند.</a:t>
            </a:r>
            <a:endParaRPr lang="en-US" sz="1800" b="1" dirty="0">
              <a:solidFill>
                <a:srgbClr val="333333"/>
              </a:solidFill>
              <a:latin typeface="Persian-Sans"/>
              <a:cs typeface="B Nazanin" panose="00000400000000000000" pitchFamily="2" charset="-78"/>
            </a:endParaRPr>
          </a:p>
        </p:txBody>
      </p:sp>
    </p:spTree>
    <p:extLst>
      <p:ext uri="{BB962C8B-B14F-4D97-AF65-F5344CB8AC3E}">
        <p14:creationId xmlns:p14="http://schemas.microsoft.com/office/powerpoint/2010/main" val="8305321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26026" y="471487"/>
            <a:ext cx="10983191" cy="5915025"/>
          </a:xfrm>
          <a:prstGeom prst="rect">
            <a:avLst/>
          </a:prstGeom>
        </p:spPr>
      </p:pic>
    </p:spTree>
    <p:extLst>
      <p:ext uri="{BB962C8B-B14F-4D97-AF65-F5344CB8AC3E}">
        <p14:creationId xmlns:p14="http://schemas.microsoft.com/office/powerpoint/2010/main" val="107124683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62445" y="647700"/>
            <a:ext cx="10879282" cy="5562600"/>
          </a:xfrm>
          <a:prstGeom prst="rect">
            <a:avLst/>
          </a:prstGeom>
        </p:spPr>
      </p:pic>
    </p:spTree>
    <p:extLst>
      <p:ext uri="{BB962C8B-B14F-4D97-AF65-F5344CB8AC3E}">
        <p14:creationId xmlns:p14="http://schemas.microsoft.com/office/powerpoint/2010/main" val="10677028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19545" y="752475"/>
            <a:ext cx="10868892" cy="5353050"/>
          </a:xfrm>
          <a:prstGeom prst="rect">
            <a:avLst/>
          </a:prstGeom>
        </p:spPr>
      </p:pic>
    </p:spTree>
    <p:extLst>
      <p:ext uri="{BB962C8B-B14F-4D97-AF65-F5344CB8AC3E}">
        <p14:creationId xmlns:p14="http://schemas.microsoft.com/office/powerpoint/2010/main" val="222126268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50717" y="509587"/>
            <a:ext cx="11253355" cy="5838825"/>
          </a:xfrm>
          <a:prstGeom prst="rect">
            <a:avLst/>
          </a:prstGeom>
        </p:spPr>
      </p:pic>
    </p:spTree>
    <p:extLst>
      <p:ext uri="{BB962C8B-B14F-4D97-AF65-F5344CB8AC3E}">
        <p14:creationId xmlns:p14="http://schemas.microsoft.com/office/powerpoint/2010/main" val="22365275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32509" y="1076325"/>
            <a:ext cx="11263746" cy="4705350"/>
          </a:xfrm>
          <a:prstGeom prst="rect">
            <a:avLst/>
          </a:prstGeom>
        </p:spPr>
      </p:pic>
    </p:spTree>
    <p:extLst>
      <p:ext uri="{BB962C8B-B14F-4D97-AF65-F5344CB8AC3E}">
        <p14:creationId xmlns:p14="http://schemas.microsoft.com/office/powerpoint/2010/main" val="341442396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13063" y="881062"/>
            <a:ext cx="11180619" cy="5095875"/>
          </a:xfrm>
          <a:prstGeom prst="rect">
            <a:avLst/>
          </a:prstGeom>
        </p:spPr>
      </p:pic>
    </p:spTree>
    <p:extLst>
      <p:ext uri="{BB962C8B-B14F-4D97-AF65-F5344CB8AC3E}">
        <p14:creationId xmlns:p14="http://schemas.microsoft.com/office/powerpoint/2010/main" val="321750211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50718" y="1123950"/>
            <a:ext cx="11066318" cy="4610100"/>
          </a:xfrm>
          <a:prstGeom prst="rect">
            <a:avLst/>
          </a:prstGeom>
        </p:spPr>
      </p:pic>
    </p:spTree>
    <p:extLst>
      <p:ext uri="{BB962C8B-B14F-4D97-AF65-F5344CB8AC3E}">
        <p14:creationId xmlns:p14="http://schemas.microsoft.com/office/powerpoint/2010/main" val="24153185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32509" y="423862"/>
            <a:ext cx="11492346" cy="6010275"/>
          </a:xfrm>
          <a:prstGeom prst="rect">
            <a:avLst/>
          </a:prstGeom>
        </p:spPr>
      </p:pic>
    </p:spTree>
    <p:extLst>
      <p:ext uri="{BB962C8B-B14F-4D97-AF65-F5344CB8AC3E}">
        <p14:creationId xmlns:p14="http://schemas.microsoft.com/office/powerpoint/2010/main" val="211202569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665018" y="414337"/>
            <a:ext cx="10931237" cy="6029325"/>
          </a:xfrm>
          <a:prstGeom prst="rect">
            <a:avLst/>
          </a:prstGeom>
        </p:spPr>
      </p:pic>
    </p:spTree>
    <p:extLst>
      <p:ext uri="{BB962C8B-B14F-4D97-AF65-F5344CB8AC3E}">
        <p14:creationId xmlns:p14="http://schemas.microsoft.com/office/powerpoint/2010/main" val="1442410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5245" y="552450"/>
            <a:ext cx="10868891" cy="5753100"/>
          </a:xfrm>
          <a:prstGeom prst="rect">
            <a:avLst/>
          </a:prstGeom>
        </p:spPr>
      </p:pic>
    </p:spTree>
    <p:extLst>
      <p:ext uri="{BB962C8B-B14F-4D97-AF65-F5344CB8AC3E}">
        <p14:creationId xmlns:p14="http://schemas.microsoft.com/office/powerpoint/2010/main" val="12389858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10953" y="2112180"/>
            <a:ext cx="9947305" cy="1846659"/>
          </a:xfrm>
          <a:prstGeom prst="rect">
            <a:avLst/>
          </a:prstGeom>
        </p:spPr>
        <p:txBody>
          <a:bodyPr wrap="square">
            <a:spAutoFit/>
          </a:bodyPr>
          <a:lstStyle/>
          <a:p>
            <a:pPr algn="r" rtl="1"/>
            <a:r>
              <a:rPr lang="fa-IR" sz="2400" b="0" i="0" dirty="0" smtClean="0">
                <a:solidFill>
                  <a:srgbClr val="000000"/>
                </a:solidFill>
                <a:effectLst/>
                <a:latin typeface="BNazanin"/>
                <a:cs typeface="B Zar" panose="00000400000000000000" pitchFamily="2" charset="-78"/>
              </a:rPr>
              <a:t>پس از بررسی هاي به عمل آمده بر روي موضوع، انجمن بین المللی قوانین کار</a:t>
            </a:r>
            <a:r>
              <a:rPr lang="fa-IR" sz="2400" dirty="0">
                <a:solidFill>
                  <a:srgbClr val="000000"/>
                </a:solidFill>
                <a:latin typeface="BNazanin"/>
                <a:cs typeface="B Zar" panose="00000400000000000000" pitchFamily="2" charset="-78"/>
              </a:rPr>
              <a:t> در </a:t>
            </a:r>
            <a:r>
              <a:rPr lang="fa-IR" sz="2400" dirty="0" smtClean="0">
                <a:solidFill>
                  <a:srgbClr val="000000"/>
                </a:solidFill>
                <a:latin typeface="BNazanin"/>
                <a:cs typeface="B Zar" panose="00000400000000000000" pitchFamily="2" charset="-78"/>
              </a:rPr>
              <a:t>سال</a:t>
            </a:r>
            <a:r>
              <a:rPr lang="fa-IR" sz="2400" dirty="0">
                <a:solidFill>
                  <a:srgbClr val="000000"/>
                </a:solidFill>
                <a:latin typeface="BNazanin"/>
                <a:cs typeface="B Zar" panose="00000400000000000000" pitchFamily="2" charset="-78"/>
              </a:rPr>
              <a:t>1901</a:t>
            </a:r>
            <a:r>
              <a:rPr lang="en-US" sz="2400" b="0" i="0" dirty="0" smtClean="0">
                <a:solidFill>
                  <a:srgbClr val="000000"/>
                </a:solidFill>
                <a:effectLst/>
                <a:latin typeface="TimesNewRomanPSMT"/>
                <a:cs typeface="B Zar" panose="00000400000000000000" pitchFamily="2" charset="-78"/>
              </a:rPr>
              <a:t/>
            </a:r>
            <a:br>
              <a:rPr lang="en-US" sz="2400" b="0" i="0" dirty="0" smtClean="0">
                <a:solidFill>
                  <a:srgbClr val="000000"/>
                </a:solidFill>
                <a:effectLst/>
                <a:latin typeface="TimesNewRomanPSMT"/>
                <a:cs typeface="B Zar" panose="00000400000000000000" pitchFamily="2" charset="-78"/>
              </a:rPr>
            </a:br>
            <a:r>
              <a:rPr lang="fa-IR" sz="2400" b="0" i="0" dirty="0" smtClean="0">
                <a:solidFill>
                  <a:srgbClr val="000000"/>
                </a:solidFill>
                <a:effectLst/>
                <a:latin typeface="BNazanin"/>
                <a:cs typeface="B Zar" panose="00000400000000000000" pitchFamily="2" charset="-78"/>
              </a:rPr>
              <a:t>در شهر بازل سوئیس شکل گرفت، که ایده هاي</a:t>
            </a:r>
            <a:r>
              <a:rPr lang="fa-IR" sz="2400" dirty="0">
                <a:solidFill>
                  <a:srgbClr val="000000"/>
                </a:solidFill>
                <a:latin typeface="TimesNewRomanPSMT"/>
                <a:cs typeface="B Zar" panose="00000400000000000000" pitchFamily="2" charset="-78"/>
              </a:rPr>
              <a:t> </a:t>
            </a:r>
            <a:r>
              <a:rPr lang="fa-IR" sz="2400" b="0" i="0" dirty="0" smtClean="0">
                <a:solidFill>
                  <a:srgbClr val="000000"/>
                </a:solidFill>
                <a:effectLst/>
                <a:latin typeface="BNazanin"/>
                <a:cs typeface="B Zar" panose="00000400000000000000" pitchFamily="2" charset="-78"/>
              </a:rPr>
              <a:t>آنها منجر به تاسیس سازمان بین المللی کار شد و نهایتاً در آوریل سال </a:t>
            </a:r>
            <a:r>
              <a:rPr lang="en-US" sz="2400" b="0" i="0" dirty="0" smtClean="0">
                <a:solidFill>
                  <a:srgbClr val="000000"/>
                </a:solidFill>
                <a:effectLst/>
                <a:latin typeface="BNazanin"/>
                <a:cs typeface="B Zar" panose="00000400000000000000" pitchFamily="2" charset="-78"/>
              </a:rPr>
              <a:t> </a:t>
            </a:r>
            <a:r>
              <a:rPr lang="fa-IR" sz="2400" b="0" i="0" dirty="0" smtClean="0">
                <a:solidFill>
                  <a:srgbClr val="000000"/>
                </a:solidFill>
                <a:effectLst/>
                <a:latin typeface="BNazanin"/>
                <a:cs typeface="B Zar" panose="00000400000000000000" pitchFamily="2" charset="-78"/>
              </a:rPr>
              <a:t>1919پس از جنگ جهانی اول تشکیل این سازمان(</a:t>
            </a:r>
            <a:r>
              <a:rPr lang="en-US" sz="2400" b="0" i="0" dirty="0" smtClean="0">
                <a:solidFill>
                  <a:srgbClr val="000000"/>
                </a:solidFill>
                <a:effectLst/>
                <a:latin typeface="BNazanin"/>
                <a:cs typeface="B Zar" panose="00000400000000000000" pitchFamily="2" charset="-78"/>
              </a:rPr>
              <a:t>ILO</a:t>
            </a:r>
            <a:r>
              <a:rPr lang="fa-IR" sz="2400" b="0" i="0" dirty="0" smtClean="0">
                <a:solidFill>
                  <a:srgbClr val="000000"/>
                </a:solidFill>
                <a:effectLst/>
                <a:latin typeface="BNazanin"/>
                <a:cs typeface="B Zar" panose="00000400000000000000" pitchFamily="2" charset="-78"/>
              </a:rPr>
              <a:t>) در کنفرانس صلح در پاریس به تصویب </a:t>
            </a:r>
            <a:r>
              <a:rPr lang="fa-IR" sz="2400" dirty="0">
                <a:solidFill>
                  <a:srgbClr val="000000"/>
                </a:solidFill>
                <a:latin typeface="BNazanin"/>
                <a:cs typeface="B Zar" panose="00000400000000000000" pitchFamily="2" charset="-78"/>
              </a:rPr>
              <a:t>رسید  و درتابستان سال 1920</a:t>
            </a:r>
            <a:r>
              <a:rPr lang="en-US" sz="2400" dirty="0">
                <a:solidFill>
                  <a:srgbClr val="000000"/>
                </a:solidFill>
                <a:latin typeface="BNazanin"/>
                <a:cs typeface="B Zar" panose="00000400000000000000" pitchFamily="2" charset="-78"/>
              </a:rPr>
              <a:t>.</a:t>
            </a:r>
            <a:r>
              <a:rPr lang="fa-IR" sz="2400" dirty="0">
                <a:solidFill>
                  <a:srgbClr val="000000"/>
                </a:solidFill>
                <a:latin typeface="BNazanin"/>
                <a:cs typeface="B Zar" panose="00000400000000000000" pitchFamily="2" charset="-78"/>
              </a:rPr>
              <a:t>در شهر ژنو تاسیس و راه اندازی شد</a:t>
            </a:r>
            <a:r>
              <a:rPr lang="fa-IR" dirty="0" smtClean="0"/>
              <a:t/>
            </a:r>
            <a:br>
              <a:rPr lang="fa-IR" dirty="0" smtClean="0"/>
            </a:br>
            <a:endParaRPr lang="en-US" dirty="0"/>
          </a:p>
        </p:txBody>
      </p:sp>
      <p:sp>
        <p:nvSpPr>
          <p:cNvPr id="3" name="TextBox 2"/>
          <p:cNvSpPr txBox="1"/>
          <p:nvPr/>
        </p:nvSpPr>
        <p:spPr>
          <a:xfrm>
            <a:off x="2315910" y="948582"/>
            <a:ext cx="8742348" cy="738664"/>
          </a:xfrm>
          <a:prstGeom prst="rect">
            <a:avLst/>
          </a:prstGeom>
          <a:solidFill>
            <a:srgbClr val="FFC000"/>
          </a:solidFill>
        </p:spPr>
        <p:txBody>
          <a:bodyPr wrap="square" rtlCol="0">
            <a:spAutoFit/>
          </a:bodyPr>
          <a:lstStyle/>
          <a:p>
            <a:pPr lvl="0" algn="r" rtl="1"/>
            <a:r>
              <a:rPr lang="fa-IR" dirty="0" smtClean="0"/>
              <a:t>تاریخچه ایجاد سازمان بین المللی کار</a:t>
            </a:r>
            <a:r>
              <a:rPr lang="en-US" sz="2400" dirty="0">
                <a:solidFill>
                  <a:srgbClr val="000000"/>
                </a:solidFill>
                <a:latin typeface="TimesNewRomanPSMT"/>
              </a:rPr>
              <a:t>International </a:t>
            </a:r>
            <a:r>
              <a:rPr lang="en-US" sz="2400" dirty="0" err="1">
                <a:solidFill>
                  <a:srgbClr val="000000"/>
                </a:solidFill>
                <a:latin typeface="TimesNewRomanPSMT"/>
              </a:rPr>
              <a:t>Labour</a:t>
            </a:r>
            <a:r>
              <a:rPr lang="en-US" sz="2400" dirty="0">
                <a:solidFill>
                  <a:srgbClr val="000000"/>
                </a:solidFill>
                <a:latin typeface="TimesNewRomanPSMT"/>
              </a:rPr>
              <a:t> Organization</a:t>
            </a:r>
            <a:endParaRPr lang="en-US" dirty="0">
              <a:solidFill>
                <a:prstClr val="black"/>
              </a:solidFill>
            </a:endParaRPr>
          </a:p>
          <a:p>
            <a:endParaRPr lang="en-US" dirty="0"/>
          </a:p>
        </p:txBody>
      </p:sp>
    </p:spTree>
    <p:extLst>
      <p:ext uri="{BB962C8B-B14F-4D97-AF65-F5344CB8AC3E}">
        <p14:creationId xmlns:p14="http://schemas.microsoft.com/office/powerpoint/2010/main" val="260723565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226126" y="833437"/>
            <a:ext cx="9736283" cy="5191125"/>
          </a:xfrm>
          <a:prstGeom prst="rect">
            <a:avLst/>
          </a:prstGeom>
        </p:spPr>
      </p:pic>
    </p:spTree>
    <p:extLst>
      <p:ext uri="{BB962C8B-B14F-4D97-AF65-F5344CB8AC3E}">
        <p14:creationId xmlns:p14="http://schemas.microsoft.com/office/powerpoint/2010/main" val="279832227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16973" y="685800"/>
            <a:ext cx="11076709" cy="5486400"/>
          </a:xfrm>
          <a:prstGeom prst="rect">
            <a:avLst/>
          </a:prstGeom>
        </p:spPr>
      </p:pic>
    </p:spTree>
    <p:extLst>
      <p:ext uri="{BB962C8B-B14F-4D97-AF65-F5344CB8AC3E}">
        <p14:creationId xmlns:p14="http://schemas.microsoft.com/office/powerpoint/2010/main" val="146659872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10491" y="528637"/>
            <a:ext cx="10702636" cy="5800725"/>
          </a:xfrm>
          <a:prstGeom prst="rect">
            <a:avLst/>
          </a:prstGeom>
        </p:spPr>
      </p:pic>
    </p:spTree>
    <p:extLst>
      <p:ext uri="{BB962C8B-B14F-4D97-AF65-F5344CB8AC3E}">
        <p14:creationId xmlns:p14="http://schemas.microsoft.com/office/powerpoint/2010/main" val="61335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852055" y="642937"/>
            <a:ext cx="10588336" cy="5572125"/>
          </a:xfrm>
          <a:prstGeom prst="rect">
            <a:avLst/>
          </a:prstGeom>
        </p:spPr>
      </p:pic>
    </p:spTree>
    <p:extLst>
      <p:ext uri="{BB962C8B-B14F-4D97-AF65-F5344CB8AC3E}">
        <p14:creationId xmlns:p14="http://schemas.microsoft.com/office/powerpoint/2010/main" val="26159382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561109" y="471487"/>
            <a:ext cx="11253355" cy="5915025"/>
          </a:xfrm>
          <a:prstGeom prst="rect">
            <a:avLst/>
          </a:prstGeom>
        </p:spPr>
      </p:pic>
    </p:spTree>
    <p:extLst>
      <p:ext uri="{BB962C8B-B14F-4D97-AF65-F5344CB8AC3E}">
        <p14:creationId xmlns:p14="http://schemas.microsoft.com/office/powerpoint/2010/main" val="13052934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92480" y="822959"/>
            <a:ext cx="11003280" cy="5657353"/>
          </a:xfrm>
          <a:prstGeom prst="rect">
            <a:avLst/>
          </a:prstGeom>
        </p:spPr>
      </p:pic>
    </p:spTree>
    <p:extLst>
      <p:ext uri="{BB962C8B-B14F-4D97-AF65-F5344CB8AC3E}">
        <p14:creationId xmlns:p14="http://schemas.microsoft.com/office/powerpoint/2010/main" val="232198879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259773" y="395287"/>
            <a:ext cx="11617036" cy="6067425"/>
          </a:xfrm>
          <a:prstGeom prst="rect">
            <a:avLst/>
          </a:prstGeom>
        </p:spPr>
      </p:pic>
    </p:spTree>
    <p:extLst>
      <p:ext uri="{BB962C8B-B14F-4D97-AF65-F5344CB8AC3E}">
        <p14:creationId xmlns:p14="http://schemas.microsoft.com/office/powerpoint/2010/main" val="51346445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197427" y="381000"/>
            <a:ext cx="11492346" cy="6096000"/>
          </a:xfrm>
          <a:prstGeom prst="rect">
            <a:avLst/>
          </a:prstGeom>
        </p:spPr>
      </p:pic>
    </p:spTree>
    <p:extLst>
      <p:ext uri="{BB962C8B-B14F-4D97-AF65-F5344CB8AC3E}">
        <p14:creationId xmlns:p14="http://schemas.microsoft.com/office/powerpoint/2010/main" val="271933388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737755" y="490537"/>
            <a:ext cx="10245436" cy="5876925"/>
          </a:xfrm>
          <a:prstGeom prst="rect">
            <a:avLst/>
          </a:prstGeom>
        </p:spPr>
      </p:pic>
    </p:spTree>
    <p:extLst>
      <p:ext uri="{BB962C8B-B14F-4D97-AF65-F5344CB8AC3E}">
        <p14:creationId xmlns:p14="http://schemas.microsoft.com/office/powerpoint/2010/main" val="48845270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332509" y="509587"/>
            <a:ext cx="11513127" cy="5838825"/>
          </a:xfrm>
          <a:prstGeom prst="rect">
            <a:avLst/>
          </a:prstGeom>
        </p:spPr>
      </p:pic>
    </p:spTree>
    <p:extLst>
      <p:ext uri="{BB962C8B-B14F-4D97-AF65-F5344CB8AC3E}">
        <p14:creationId xmlns:p14="http://schemas.microsoft.com/office/powerpoint/2010/main" val="29033917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stretch>
            <a:fillRect/>
          </a:stretch>
        </p:blipFill>
        <p:spPr>
          <a:xfrm>
            <a:off x="405244" y="414337"/>
            <a:ext cx="11232573" cy="6029325"/>
          </a:xfrm>
          <a:prstGeom prst="rect">
            <a:avLst/>
          </a:prstGeom>
        </p:spPr>
      </p:pic>
    </p:spTree>
    <p:extLst>
      <p:ext uri="{BB962C8B-B14F-4D97-AF65-F5344CB8AC3E}">
        <p14:creationId xmlns:p14="http://schemas.microsoft.com/office/powerpoint/2010/main" val="346372538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68</TotalTime>
  <Words>85</Words>
  <Application>Microsoft Office PowerPoint</Application>
  <PresentationFormat>Widescreen</PresentationFormat>
  <Paragraphs>19</Paragraphs>
  <Slides>34</Slides>
  <Notes>0</Notes>
  <HiddenSlides>0</HiddenSlides>
  <MMClips>0</MMClips>
  <ScaleCrop>false</ScaleCrop>
  <HeadingPairs>
    <vt:vector size="6" baseType="variant">
      <vt:variant>
        <vt:lpstr>Fonts Used</vt:lpstr>
      </vt:variant>
      <vt:variant>
        <vt:i4>11</vt:i4>
      </vt:variant>
      <vt:variant>
        <vt:lpstr>Theme</vt:lpstr>
      </vt:variant>
      <vt:variant>
        <vt:i4>1</vt:i4>
      </vt:variant>
      <vt:variant>
        <vt:lpstr>Slide Titles</vt:lpstr>
      </vt:variant>
      <vt:variant>
        <vt:i4>34</vt:i4>
      </vt:variant>
    </vt:vector>
  </HeadingPairs>
  <TitlesOfParts>
    <vt:vector size="46" baseType="lpstr">
      <vt:lpstr>Arial</vt:lpstr>
      <vt:lpstr>B Lotus</vt:lpstr>
      <vt:lpstr>B Nazanin</vt:lpstr>
      <vt:lpstr>B Shiraz</vt:lpstr>
      <vt:lpstr>B Titr</vt:lpstr>
      <vt:lpstr>B Zar</vt:lpstr>
      <vt:lpstr>BNazanin</vt:lpstr>
      <vt:lpstr>Calibri</vt:lpstr>
      <vt:lpstr>Calibri Light</vt:lpstr>
      <vt:lpstr>Persian-Sans</vt:lpstr>
      <vt:lpstr>TimesNewRomanPSMT</vt:lpstr>
      <vt:lpstr>Office Theme</vt:lpstr>
      <vt:lpstr>به نام خدا</vt:lpstr>
      <vt:lpstr>آمار کشته شدگان ناشی از کار</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به نام خدا</dc:title>
  <dc:creator>s</dc:creator>
  <cp:lastModifiedBy>s</cp:lastModifiedBy>
  <cp:revision>11</cp:revision>
  <dcterms:created xsi:type="dcterms:W3CDTF">2019-04-05T06:36:31Z</dcterms:created>
  <dcterms:modified xsi:type="dcterms:W3CDTF">2019-04-16T14:29:19Z</dcterms:modified>
</cp:coreProperties>
</file>